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6858000" cx="9144000"/>
  <p:notesSz cx="6858000" cy="9144000"/>
  <p:embeddedFontLst>
    <p:embeddedFont>
      <p:font typeface="Corbel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B3A9612-7376-4E9F-9C9F-DDCFAD7BB2BA}">
  <a:tblStyle styleId="{0B3A9612-7376-4E9F-9C9F-DDCFAD7BB2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font" Target="fonts/Corbel-bold.fntdata"/><Relationship Id="rId41" Type="http://schemas.openxmlformats.org/officeDocument/2006/relationships/font" Target="fonts/Corbel-regular.fntdata"/><Relationship Id="rId22" Type="http://schemas.openxmlformats.org/officeDocument/2006/relationships/slide" Target="slides/slide16.xml"/><Relationship Id="rId44" Type="http://schemas.openxmlformats.org/officeDocument/2006/relationships/font" Target="fonts/Corbel-boldItalic.fntdata"/><Relationship Id="rId21" Type="http://schemas.openxmlformats.org/officeDocument/2006/relationships/slide" Target="slides/slide15.xml"/><Relationship Id="rId43" Type="http://schemas.openxmlformats.org/officeDocument/2006/relationships/font" Target="fonts/Corbel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No es necesario si vamos a realizar una migración posterior a esta</a:t>
            </a:r>
            <a:endParaRPr/>
          </a:p>
        </p:txBody>
      </p:sp>
      <p:sp>
        <p:nvSpPr>
          <p:cNvPr id="203" name="Google Shape;20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Convierte páginas a post y viceversa y también sirve para convertir Custom Post Types creados manualmente o con plugins que los creen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No convierte comentarios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/>
              <a:t>Mantiene campos de un tipo a otro. Por ejemplo, un Post convertimos a Página y se mantiene etiquetas y categorías, aunque al ser Página no se muestre. Si volvemos a convertir a Post, sí se utilizará y se mantiene.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1ae3bed4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61ae3bed4d_0_1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1fdcd40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61fdcd404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https://filezilla-project.org</a:t>
            </a:r>
            <a:endParaRPr/>
          </a:p>
        </p:txBody>
      </p:sp>
      <p:sp>
        <p:nvSpPr>
          <p:cNvPr id="288" name="Google Shape;288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0338a9d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60338a9d50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2dd48e4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62dd48e4b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338a9d5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0338a9d50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338a9d5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60338a9d50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0338a9d5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0338a9d5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Mismo dominio: algunos archivos coincidirán (index.php y .htaccess)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Subcarpeta: después habrá que migrar a la ubicación principal(ej: Duplicator)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Nuevo dominio: redirecciones 301 de páginas del dominio anterior al nuevo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Nuevo servidor: modificar DNS y hosts para hacer pruebas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 local: después migrar el contenido de local al servidor web (XAMP, Local by Flywheel)</a:t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0292dcde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0292dcde6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bg>
      <p:bgPr>
        <a:solidFill>
          <a:schemeClr val="l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64592" y="155448"/>
            <a:ext cx="2525150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2903805" y="1484808"/>
            <a:ext cx="6247397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0" name="Google Shape;90;p1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ABAB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2259195" y="-26805"/>
            <a:ext cx="462560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showMasterSp="0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108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 rot="5400000">
            <a:off x="4808537" y="2247903"/>
            <a:ext cx="5851525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 rot="5400000">
            <a:off x="541338" y="22066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 type="title">
  <p:cSld name="TITLE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" name="Google Shape;37;p5"/>
          <p:cNvSpPr txBox="1"/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685800" y="1828800"/>
            <a:ext cx="8077200" cy="14996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bg>
      <p:bgPr>
        <a:gradFill>
          <a:gsLst>
            <a:gs pos="0">
              <a:srgbClr val="BEC4D3"/>
            </a:gs>
            <a:gs pos="12000">
              <a:srgbClr val="BEC4D3"/>
            </a:gs>
            <a:gs pos="20000">
              <a:srgbClr val="BDC3D1"/>
            </a:gs>
            <a:gs pos="100000">
              <a:srgbClr val="34394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749808" y="118872"/>
            <a:ext cx="8013192" cy="16367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740664" y="1828800"/>
            <a:ext cx="8022336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457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2" type="body"/>
          </p:nvPr>
        </p:nvSpPr>
        <p:spPr>
          <a:xfrm>
            <a:off x="4648200" y="1773936"/>
            <a:ext cx="4038600" cy="4623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6576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457200" y="1698987"/>
            <a:ext cx="4040188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457200" y="24495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4645025" y="1698987"/>
            <a:ext cx="4041775" cy="71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1" i="0" sz="23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4" type="body"/>
          </p:nvPr>
        </p:nvSpPr>
        <p:spPr>
          <a:xfrm>
            <a:off x="4645025" y="24495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Google Shape;69;p9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showMasterSp="0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167838" y="152400"/>
            <a:ext cx="2523744" cy="9784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0" i="0" sz="20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019377" y="1743133"/>
            <a:ext cx="5920641" cy="4558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167838" y="1730018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0" name="Google Shape;80;p11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rotWithShape="0" algn="tl" dir="5400000" dist="10160">
              <a:srgbClr val="000000">
                <a:alpha val="6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ts val="1400"/>
              <a:buFont typeface="Corbel"/>
              <a:buNone/>
              <a:defRPr b="1" i="0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  <a:defRPr b="0" i="0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▪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41414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3techs.com/technologies/history_overview/content_management/ms/y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3techs.com/technologies/history_overview/content_management/all/y" TargetMode="External"/><Relationship Id="rId4" Type="http://schemas.openxmlformats.org/officeDocument/2006/relationships/hyperlink" Target="https://w3techs.com/technologies/history_overview/content_management/all/y" TargetMode="External"/><Relationship Id="rId5" Type="http://schemas.openxmlformats.org/officeDocument/2006/relationships/hyperlink" Target="https://w3techs.com/technologies/history_overview/content_management/all/y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ctrTitle"/>
          </p:nvPr>
        </p:nvSpPr>
        <p:spPr>
          <a:xfrm>
            <a:off x="685800" y="1268761"/>
            <a:ext cx="7772400" cy="2448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Cómo migrar de </a:t>
            </a:r>
            <a:br>
              <a:rPr b="1" i="0" lang="es-ES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b="1" i="0" lang="es-ES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Joomla a WordPress </a:t>
            </a:r>
            <a:endParaRPr b="1" i="0" sz="47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7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sin dolores de cabeza</a:t>
            </a:r>
            <a:endParaRPr b="1" i="0" sz="47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es-ES"/>
              <a:t>si eso es posible</a:t>
            </a:r>
            <a:endParaRPr/>
          </a:p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229300" y="4945175"/>
            <a:ext cx="80772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spcFirstLastPara="1" rIns="457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s-ES" sz="3000"/>
              <a:t>Jorge Fernández Carracedo</a:t>
            </a:r>
            <a:endParaRPr b="0" i="0" sz="3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4350" y="5198350"/>
            <a:ext cx="1659651" cy="165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Configuración Plugin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996" y="2708920"/>
            <a:ext cx="8921003" cy="253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Configuración Plugin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852936"/>
            <a:ext cx="8429685" cy="207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Configuración Plugin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3259" y="1556792"/>
            <a:ext cx="6181800" cy="51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/>
        </p:nvSpPr>
        <p:spPr>
          <a:xfrm>
            <a:off x="6088325" y="1943925"/>
            <a:ext cx="2779500" cy="1351800"/>
          </a:xfrm>
          <a:prstGeom prst="rect">
            <a:avLst/>
          </a:prstGeom>
          <a:solidFill>
            <a:srgbClr val="FF0000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highlight>
                  <a:srgbClr val="FF0000"/>
                </a:highlight>
                <a:latin typeface="Corbel"/>
                <a:ea typeface="Corbel"/>
                <a:cs typeface="Corbel"/>
                <a:sym typeface="Corbel"/>
              </a:rPr>
              <a:t>Datos?</a:t>
            </a:r>
            <a:endParaRPr b="1" sz="2400">
              <a:solidFill>
                <a:schemeClr val="lt1"/>
              </a:solidFill>
              <a:highlight>
                <a:srgbClr val="FF0000"/>
              </a:highlight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highlight>
                  <a:srgbClr val="FF0000"/>
                </a:highlight>
                <a:latin typeface="Corbel"/>
                <a:ea typeface="Corbel"/>
                <a:cs typeface="Corbel"/>
                <a:sym typeface="Corbel"/>
              </a:rPr>
              <a:t>FTP</a:t>
            </a:r>
            <a:endParaRPr b="1" sz="2400">
              <a:solidFill>
                <a:schemeClr val="lt1"/>
              </a:solidFill>
              <a:highlight>
                <a:srgbClr val="FF0000"/>
              </a:highlight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lt1"/>
                </a:solidFill>
                <a:highlight>
                  <a:srgbClr val="FF0000"/>
                </a:highlight>
                <a:latin typeface="Corbel"/>
                <a:ea typeface="Corbel"/>
                <a:cs typeface="Corbel"/>
                <a:sym typeface="Corbel"/>
              </a:rPr>
              <a:t>configuration.php</a:t>
            </a:r>
            <a:endParaRPr b="1" sz="2400">
              <a:solidFill>
                <a:schemeClr val="lt1"/>
              </a:solidFill>
              <a:highlight>
                <a:srgbClr val="FF0000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26"/>
          <p:cNvSpPr txBox="1"/>
          <p:nvPr/>
        </p:nvSpPr>
        <p:spPr>
          <a:xfrm>
            <a:off x="3947050" y="2338625"/>
            <a:ext cx="18354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Configuración Plugin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628800"/>
            <a:ext cx="7992888" cy="5145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Configuración Plugin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04" y="2813920"/>
            <a:ext cx="9010001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Después de la Migración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2557463"/>
            <a:ext cx="6270958" cy="252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05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Plugin Convertir Entradas a Páginas</a:t>
            </a:r>
            <a:endParaRPr b="1" i="0" sz="405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556792"/>
            <a:ext cx="4219897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578758"/>
            <a:ext cx="4279362" cy="187929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0"/>
          <p:cNvSpPr txBox="1"/>
          <p:nvPr/>
        </p:nvSpPr>
        <p:spPr>
          <a:xfrm>
            <a:off x="5508104" y="3713348"/>
            <a:ext cx="349047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Char char="✓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Puntuación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Char char="✓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Instalaciones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Char char="✓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Actualizado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Char char="✓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Desarrollador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Noto Sans Symbols"/>
              <a:buChar char="✓"/>
            </a:pPr>
            <a:r>
              <a:rPr b="1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Compatible</a:t>
            </a:r>
            <a:endParaRPr b="1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00" y="3851254"/>
            <a:ext cx="5203303" cy="227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Plugin Post Type Switcher 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6" y="4159704"/>
            <a:ext cx="5184576" cy="260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753" y="1556792"/>
            <a:ext cx="5832648" cy="250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Cambio Página/Post BBDD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20888"/>
            <a:ext cx="9144000" cy="31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52738"/>
            <a:ext cx="9176350" cy="550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Elegir y Configurar Theme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100073" y="1772816"/>
            <a:ext cx="6416143" cy="3416320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Theme minimalista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Reducir a una columna lateral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Eliminar menú izquierdo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 Imagen de cabecera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Logo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Portada Estática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457200" y="135723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</a:t>
            </a:r>
            <a:r>
              <a:rPr lang="es-ES"/>
              <a:t>ordPress vs</a:t>
            </a: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 Joomla (T</a:t>
            </a:r>
            <a:r>
              <a:rPr lang="es-ES"/>
              <a:t>rends</a:t>
            </a: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300" y="1520925"/>
            <a:ext cx="7367405" cy="25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00" y="4066622"/>
            <a:ext cx="7575051" cy="2484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Añadir y Configurar Menús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34"/>
          <p:cNvSpPr txBox="1"/>
          <p:nvPr/>
        </p:nvSpPr>
        <p:spPr>
          <a:xfrm>
            <a:off x="323528" y="1700808"/>
            <a:ext cx="842493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Eliminar el de la izquierda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Menú primario bajo cabecera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Menú secundario en el pie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Secciones: Noticias, Servicios, Galería,   Quién soy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6" y="4437112"/>
            <a:ext cx="9144000" cy="182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4" y="3398622"/>
            <a:ext cx="9161896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Añadir y Configurar Widget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323528" y="1700808"/>
            <a:ext cx="842493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Menú quitar banners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Incluir Formulario Contacto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Incluir CTA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es-ES"/>
              <a:t>Cambiar el dominio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323528" y="1700808"/>
            <a:ext cx="84249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Duplicator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88599"/>
            <a:ext cx="8367776" cy="35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Exportar BBDD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323528" y="1700808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PHPMyAdmin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.sql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3" name="Google Shape;26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68960"/>
            <a:ext cx="9141536" cy="365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Modificar BBDD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38"/>
          <p:cNvSpPr txBox="1"/>
          <p:nvPr/>
        </p:nvSpPr>
        <p:spPr>
          <a:xfrm>
            <a:off x="323528" y="1700808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Modificar dominio 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Usando Editor Texto (Notepad++)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20" y="2901137"/>
            <a:ext cx="9111900" cy="3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Importar BBDD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323528" y="1700808"/>
            <a:ext cx="8424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PHPMyAdmin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7" name="Google Shape;27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2347139"/>
            <a:ext cx="8172699" cy="450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0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Modificar BBDD con Plugin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40"/>
          <p:cNvSpPr txBox="1"/>
          <p:nvPr/>
        </p:nvSpPr>
        <p:spPr>
          <a:xfrm>
            <a:off x="136053" y="1710683"/>
            <a:ext cx="842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▪"/>
            </a:pPr>
            <a:r>
              <a:rPr lang="es-ES" sz="3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Search &amp; Replace</a:t>
            </a: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oto Sans Symbols"/>
              <a:buChar char="▪"/>
            </a:pPr>
            <a:r>
              <a:rPr lang="es-ES" sz="25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Better Search Replace</a:t>
            </a:r>
            <a:br>
              <a:rPr lang="es-ES" sz="3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30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4" name="Google Shape;2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325" y="4391100"/>
            <a:ext cx="5392674" cy="235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1325" y="1487200"/>
            <a:ext cx="5392676" cy="28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Copiar Contenido FTP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Google Shape;291;p41"/>
          <p:cNvSpPr txBox="1"/>
          <p:nvPr/>
        </p:nvSpPr>
        <p:spPr>
          <a:xfrm>
            <a:off x="323528" y="1700808"/>
            <a:ext cx="84249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Descargar con Filezilla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47139"/>
            <a:ext cx="9144000" cy="4484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Copiar Contenido FTP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323528" y="1700808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Modificar wp-config.php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9" name="Google Shape;2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2644502"/>
            <a:ext cx="72771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3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Copiar Contenido FTP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323528" y="1700808"/>
            <a:ext cx="84249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Eliminar Joomla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Subir con Filezilla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6" name="Google Shape;3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2996952"/>
            <a:ext cx="5959971" cy="367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</a:t>
            </a:r>
            <a:r>
              <a:rPr lang="es-ES"/>
              <a:t>ordPress vs</a:t>
            </a: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 Joomla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144650" y="5298925"/>
            <a:ext cx="77067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W3 Techs </a:t>
            </a:r>
            <a:r>
              <a:rPr lang="es-ES" sz="1100" u="sng">
                <a:solidFill>
                  <a:schemeClr val="hlink"/>
                </a:solidFill>
                <a:hlinkClick r:id="rId3"/>
              </a:rPr>
              <a:t>https://w3techs.com/technologies/history_overview/content_management/ms/y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0625"/>
            <a:ext cx="8991599" cy="316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3525" y="1770625"/>
            <a:ext cx="164782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WordPress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2" name="Google Shape;3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636" y="1484784"/>
            <a:ext cx="7223792" cy="5373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WordPress vs Joomla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8" name="Google Shape;318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25" y="1387800"/>
            <a:ext cx="4420500" cy="54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0450" y="1412775"/>
            <a:ext cx="4628700" cy="54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Resumen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5" name="Google Shape;325;p46"/>
          <p:cNvSpPr txBox="1"/>
          <p:nvPr>
            <p:ph idx="1" type="body"/>
          </p:nvPr>
        </p:nvSpPr>
        <p:spPr>
          <a:xfrm>
            <a:off x="457200" y="1412776"/>
            <a:ext cx="822960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54850" spcFirstLastPara="1" rIns="91425" wrap="square" tIns="91425">
            <a:noAutofit/>
          </a:bodyPr>
          <a:lstStyle/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lang="es-ES"/>
              <a:t>WordPress vs Joomla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Instalación de WordPress (subcarpeta)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Instalación Plugin FG Joomla to WordPress</a:t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Configurar Plugin FG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Importación BBDD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Instalación Plugin convertir a Páginas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Convertir Entradas a Páginas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Instalación y Configuración Theme</a:t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Creación menús y Widgets</a:t>
            </a:r>
            <a:endParaRPr/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Eliminación Joomla</a:t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4612" lvl="0" marL="4389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◼"/>
            </a:pPr>
            <a:r>
              <a:rPr b="0" i="0" lang="es-E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Mover WordPress de ubicación</a:t>
            </a:r>
            <a:endParaRPr b="0" i="0" sz="3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7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Optimización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1" name="Google Shape;331;p47"/>
          <p:cNvSpPr txBox="1"/>
          <p:nvPr/>
        </p:nvSpPr>
        <p:spPr>
          <a:xfrm>
            <a:off x="323525" y="1700799"/>
            <a:ext cx="4032600" cy="5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Sitemaps ¿URLs?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SSL &gt; https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wp-config.php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.htaccess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Plugin Seguridad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Velocidad Carga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Caché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Backups</a:t>
            </a:r>
            <a:endParaRPr b="0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▪"/>
            </a:pPr>
            <a:r>
              <a:rPr b="0" i="0" lang="es-E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AMP</a:t>
            </a:r>
            <a:endParaRPr/>
          </a:p>
        </p:txBody>
      </p:sp>
      <p:pic>
        <p:nvPicPr>
          <p:cNvPr id="332" name="Google Shape;33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4950" y="1489509"/>
            <a:ext cx="3659050" cy="536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/>
          <p:nvPr>
            <p:ph type="ctrTitle"/>
          </p:nvPr>
        </p:nvSpPr>
        <p:spPr>
          <a:xfrm>
            <a:off x="685800" y="1268761"/>
            <a:ext cx="7772400" cy="24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457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es-ES"/>
              <a:t>Preguntas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es-ES"/>
              <a:t>Gracias!!!</a:t>
            </a:r>
            <a:endParaRPr/>
          </a:p>
        </p:txBody>
      </p:sp>
      <p:sp>
        <p:nvSpPr>
          <p:cNvPr id="338" name="Google Shape;338;p48"/>
          <p:cNvSpPr txBox="1"/>
          <p:nvPr>
            <p:ph idx="1" type="subTitle"/>
          </p:nvPr>
        </p:nvSpPr>
        <p:spPr>
          <a:xfrm>
            <a:off x="685800" y="4690400"/>
            <a:ext cx="8077200" cy="149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18850" spcFirstLastPara="1" rIns="4570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s-ES" sz="3000"/>
              <a:t>Jorge Fernández Carracedo</a:t>
            </a:r>
            <a:endParaRPr b="0" i="0" sz="30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</a:t>
            </a:r>
            <a:r>
              <a:rPr lang="es-ES"/>
              <a:t>ordPress vs</a:t>
            </a: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 Joomla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1144650" y="5298925"/>
            <a:ext cx="77067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W3 Techs </a:t>
            </a:r>
            <a:r>
              <a:rPr lang="es-ES" sz="1100" u="sng">
                <a:solidFill>
                  <a:schemeClr val="hlink"/>
                </a:solidFill>
                <a:hlinkClick r:id="rId3"/>
              </a:rPr>
              <a:t>https://w3techs.com/technologies/history_overview/conte</a:t>
            </a:r>
            <a:r>
              <a:rPr lang="es-ES" sz="1100" u="sng">
                <a:solidFill>
                  <a:schemeClr val="hlink"/>
                </a:solidFill>
                <a:hlinkClick r:id="rId4"/>
              </a:rPr>
              <a:t>n</a:t>
            </a:r>
            <a:r>
              <a:rPr lang="es-ES" sz="1100" u="sng">
                <a:solidFill>
                  <a:schemeClr val="hlink"/>
                </a:solidFill>
                <a:hlinkClick r:id="rId5"/>
              </a:rPr>
              <a:t>t_management/all/y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925" y="1663475"/>
            <a:ext cx="8862150" cy="338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4825" y="1766300"/>
            <a:ext cx="1647825" cy="6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lang="es-ES"/>
              <a:t>WordPress vs Joomla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aphicFrame>
        <p:nvGraphicFramePr>
          <p:cNvPr id="143" name="Google Shape;143;p19"/>
          <p:cNvGraphicFramePr/>
          <p:nvPr/>
        </p:nvGraphicFramePr>
        <p:xfrm>
          <a:off x="952500" y="228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{0B3A9612-7376-4E9F-9C9F-DDCFAD7BB2BA}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rgbClr val="FFFFFF"/>
                          </a:solidFill>
                        </a:rPr>
                        <a:t>WordPress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>
                          <a:solidFill>
                            <a:srgbClr val="FFFFFF"/>
                          </a:solidFill>
                        </a:rPr>
                        <a:t>Joomla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Menor c</a:t>
                      </a:r>
                      <a:r>
                        <a:rPr lang="es-ES"/>
                        <a:t>urva de aprendizaje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Funcionalidades en core (dominio, SSL)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Blogs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Gestión de contenido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Añadir funcionalidades (plugins)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Comunidad mayor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Menor Coste (desarrollo)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Gestión usuarios y permisos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Usar varias plantillas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>
                          <a:solidFill>
                            <a:schemeClr val="dk1"/>
                          </a:solidFill>
                        </a:rPr>
                        <a:t>Multi idioma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/>
                        <a:t>Actualizaciones sencillas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/>
                        <a:t>Menos actualizaciones (y vulnerabilidades)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Web Inicial Joomla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9" name="Google Shape;14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602" y="1536819"/>
            <a:ext cx="4113600" cy="52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Instalación WordPress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55" name="Google Shape;15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811" y="1480734"/>
            <a:ext cx="4824600" cy="52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5131175" y="1736700"/>
            <a:ext cx="3917400" cy="35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Ubicación: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Mismo dominio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Subcarpeta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Nuevo dominio</a:t>
            </a:r>
            <a:endParaRPr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Nuevo servidor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●"/>
            </a:pPr>
            <a:r>
              <a:rPr lang="es-E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 local</a:t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457200" y="1554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Plugin: FG Joomla to WordPress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8840"/>
            <a:ext cx="9122784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457200" y="15544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orbel"/>
              <a:buNone/>
            </a:pPr>
            <a:r>
              <a:rPr b="1" i="0" lang="es-ES" sz="4500" u="none" cap="none" strike="noStrike">
                <a:solidFill>
                  <a:srgbClr val="FFC700"/>
                </a:solidFill>
                <a:latin typeface="Corbel"/>
                <a:ea typeface="Corbel"/>
                <a:cs typeface="Corbel"/>
                <a:sym typeface="Corbel"/>
              </a:rPr>
              <a:t>Plugin: FG Joomla to WordPress</a:t>
            </a:r>
            <a:endParaRPr b="1" i="0" sz="4500" u="none" cap="none" strike="noStrike">
              <a:solidFill>
                <a:srgbClr val="FFC7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13" y="1580398"/>
            <a:ext cx="7277577" cy="5144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ódulo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