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notesSlides/notesSlide34.xml" ContentType="application/vnd.openxmlformats-officedocument.presentationml.notesSlide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tags/tag11.xml" ContentType="application/vnd.openxmlformats-officedocument.presentationml.tags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tags/tag13.xml" ContentType="application/vnd.openxmlformats-officedocument.presentationml.tags+xml"/>
  <Override PartName="/ppt/notesSlides/notesSlide39.xml" ContentType="application/vnd.openxmlformats-officedocument.presentationml.notesSlide+xml"/>
  <Override PartName="/ppt/tags/tag14.xml" ContentType="application/vnd.openxmlformats-officedocument.presentationml.tags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3" r:id="rId2"/>
  </p:sldMasterIdLst>
  <p:notesMasterIdLst>
    <p:notesMasterId r:id="rId46"/>
  </p:notesMasterIdLst>
  <p:sldIdLst>
    <p:sldId id="256" r:id="rId3"/>
    <p:sldId id="441" r:id="rId4"/>
    <p:sldId id="486" r:id="rId5"/>
    <p:sldId id="506" r:id="rId6"/>
    <p:sldId id="507" r:id="rId7"/>
    <p:sldId id="487" r:id="rId8"/>
    <p:sldId id="488" r:id="rId9"/>
    <p:sldId id="489" r:id="rId10"/>
    <p:sldId id="492" r:id="rId11"/>
    <p:sldId id="493" r:id="rId12"/>
    <p:sldId id="494" r:id="rId13"/>
    <p:sldId id="495" r:id="rId14"/>
    <p:sldId id="485" r:id="rId15"/>
    <p:sldId id="508" r:id="rId16"/>
    <p:sldId id="509" r:id="rId17"/>
    <p:sldId id="510" r:id="rId18"/>
    <p:sldId id="496" r:id="rId19"/>
    <p:sldId id="474" r:id="rId20"/>
    <p:sldId id="475" r:id="rId21"/>
    <p:sldId id="499" r:id="rId22"/>
    <p:sldId id="497" r:id="rId23"/>
    <p:sldId id="498" r:id="rId24"/>
    <p:sldId id="476" r:id="rId25"/>
    <p:sldId id="477" r:id="rId26"/>
    <p:sldId id="500" r:id="rId27"/>
    <p:sldId id="501" r:id="rId28"/>
    <p:sldId id="430" r:id="rId29"/>
    <p:sldId id="470" r:id="rId30"/>
    <p:sldId id="502" r:id="rId31"/>
    <p:sldId id="503" r:id="rId32"/>
    <p:sldId id="504" r:id="rId33"/>
    <p:sldId id="442" r:id="rId34"/>
    <p:sldId id="471" r:id="rId35"/>
    <p:sldId id="472" r:id="rId36"/>
    <p:sldId id="473" r:id="rId37"/>
    <p:sldId id="478" r:id="rId38"/>
    <p:sldId id="479" r:id="rId39"/>
    <p:sldId id="480" r:id="rId40"/>
    <p:sldId id="481" r:id="rId41"/>
    <p:sldId id="505" r:id="rId42"/>
    <p:sldId id="482" r:id="rId43"/>
    <p:sldId id="483" r:id="rId44"/>
    <p:sldId id="484" r:id="rId45"/>
  </p:sldIdLst>
  <p:sldSz cx="13003213" cy="9752013"/>
  <p:notesSz cx="6797675" cy="9872663"/>
  <p:defaultTextStyle>
    <a:defPPr>
      <a:defRPr lang="en-GB"/>
    </a:defPPr>
    <a:lvl1pPr algn="l" defTabSz="4476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5pPr>
    <a:lvl6pPr marL="2286000" algn="l" defTabSz="914400" rtl="0" eaLnBrk="1" latinLnBrk="0" hangingPunct="1"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6pPr>
    <a:lvl7pPr marL="2743200" algn="l" defTabSz="914400" rtl="0" eaLnBrk="1" latinLnBrk="0" hangingPunct="1"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7pPr>
    <a:lvl8pPr marL="3200400" algn="l" defTabSz="914400" rtl="0" eaLnBrk="1" latinLnBrk="0" hangingPunct="1"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8pPr>
    <a:lvl9pPr marL="3657600" algn="l" defTabSz="914400" rtl="0" eaLnBrk="1" latinLnBrk="0" hangingPunct="1">
      <a:defRPr sz="1100" kern="1200">
        <a:solidFill>
          <a:schemeClr val="bg1"/>
        </a:solidFill>
        <a:latin typeface="Gill Sans" charset="0"/>
        <a:ea typeface="ヒラギノ角ゴ ProN W3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64" userDrawn="1">
          <p15:clr>
            <a:srgbClr val="A4A3A4"/>
          </p15:clr>
        </p15:guide>
        <p15:guide id="2" pos="2161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2C70D4"/>
    <a:srgbClr val="3399FF"/>
    <a:srgbClr val="3C7DC4"/>
    <a:srgbClr val="800000"/>
    <a:srgbClr val="C5C5F1"/>
    <a:srgbClr val="AFA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8136" autoAdjust="0"/>
  </p:normalViewPr>
  <p:slideViewPr>
    <p:cSldViewPr>
      <p:cViewPr varScale="1">
        <p:scale>
          <a:sx n="60" d="100"/>
          <a:sy n="60" d="100"/>
        </p:scale>
        <p:origin x="-1362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64"/>
        <p:guide orient="horz" pos="3110"/>
        <p:guide pos="216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C4CBD-2892-4B56-AC48-8CD850C4FFEE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3E8D6862-D94D-4F94-8341-851606D73F48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BB9FB627-7313-4FF3-97D7-7AA99FCF574D}" type="parTrans" cxnId="{D4059014-CF20-44C4-891C-8843334FC4A9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AED5E75A-B258-44BD-9DCE-104391FE9DD9}" type="sibTrans" cxnId="{D4059014-CF20-44C4-891C-8843334FC4A9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BAB97F08-059A-405A-A9CE-68B5C968399C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4C74B4F1-5FEC-473E-8FBE-2581DD596068}" type="parTrans" cxnId="{678F053A-1952-4647-8DE3-EDA6590009CD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27577B9A-922F-488B-8972-F68235DFDF34}" type="sibTrans" cxnId="{678F053A-1952-4647-8DE3-EDA6590009CD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E0160CE3-0475-42C1-A826-EA4AC44AB858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CBBA7CCA-0385-436F-B91B-9DC09033F6F3}" type="parTrans" cxnId="{6CFCA15E-C4C8-4620-BA71-F2E99D30AB43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BDEB98FF-5E90-4399-8A47-71811F713FF1}" type="sibTrans" cxnId="{6CFCA15E-C4C8-4620-BA71-F2E99D30AB43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F96D8EDB-32B5-4864-B5B1-1185D192BCA2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66E15460-DE4D-46F6-A153-6908AA74C4AB}" type="parTrans" cxnId="{25FEF681-EE36-4D95-8E7A-C96BB5E4937D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3FF1E3ED-49C9-432F-95A6-25A5E730D45B}" type="sibTrans" cxnId="{25FEF681-EE36-4D95-8E7A-C96BB5E4937D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112D6FF1-B6C4-41E5-BE37-DADD065E95C7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D969D80E-7CCB-4CDB-9F34-64758B8E3047}" type="parTrans" cxnId="{A85A47F1-6A0A-4C51-AFA5-7697500F7B04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06CF2E6B-C95C-497E-B657-D1D4F228A563}" type="sibTrans" cxnId="{A85A47F1-6A0A-4C51-AFA5-7697500F7B04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92D2F47F-F4FC-4C80-87FD-84B83E018E1A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3DB1CC1E-8E2D-4658-AA71-1FF59CF9552D}" type="parTrans" cxnId="{06CE08BA-BF10-4C02-8548-F5581962AC27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715F49A9-1976-492A-888E-29C78D2BFE7F}" type="sibTrans" cxnId="{06CE08BA-BF10-4C02-8548-F5581962AC27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A3731A6C-D948-4DA7-A56B-A2FBA3769DB8}">
      <dgm:prSet phldrT="[Texto]" custT="1"/>
      <dgm:spPr/>
      <dgm:t>
        <a:bodyPr/>
        <a:lstStyle/>
        <a:p>
          <a:r>
            <a:rPr lang="es-ES" sz="1400" dirty="0" smtClean="0">
              <a:latin typeface="Trebuchet MS" panose="020B0603020202020204" pitchFamily="34" charset="0"/>
            </a:rPr>
            <a:t>Sección</a:t>
          </a:r>
          <a:endParaRPr lang="es-ES" sz="1400" dirty="0">
            <a:latin typeface="Trebuchet MS" panose="020B0603020202020204" pitchFamily="34" charset="0"/>
          </a:endParaRPr>
        </a:p>
      </dgm:t>
    </dgm:pt>
    <dgm:pt modelId="{29844AC6-1CE3-4546-8B20-E71B0F9A30B8}" type="parTrans" cxnId="{07766C65-208D-42AE-A408-B8F723B75C74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095A2252-7FBE-4BFA-8552-E9F342B7B073}" type="sibTrans" cxnId="{07766C65-208D-42AE-A408-B8F723B75C74}">
      <dgm:prSet/>
      <dgm:spPr/>
      <dgm:t>
        <a:bodyPr/>
        <a:lstStyle/>
        <a:p>
          <a:endParaRPr lang="es-ES" sz="1400">
            <a:latin typeface="Trebuchet MS" panose="020B0603020202020204" pitchFamily="34" charset="0"/>
          </a:endParaRPr>
        </a:p>
      </dgm:t>
    </dgm:pt>
    <dgm:pt modelId="{18F8145E-88E2-4E82-9CF6-0B369A32FBCD}" type="pres">
      <dgm:prSet presAssocID="{D96C4CBD-2892-4B56-AC48-8CD850C4FF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315F5AE-49E6-43A6-937F-9F46C5385586}" type="pres">
      <dgm:prSet presAssocID="{3E8D6862-D94D-4F94-8341-851606D73F48}" presName="hierRoot1" presStyleCnt="0">
        <dgm:presLayoutVars>
          <dgm:hierBranch val="init"/>
        </dgm:presLayoutVars>
      </dgm:prSet>
      <dgm:spPr/>
    </dgm:pt>
    <dgm:pt modelId="{3CA32C8F-FCE8-4447-9146-F47D28EEE314}" type="pres">
      <dgm:prSet presAssocID="{3E8D6862-D94D-4F94-8341-851606D73F48}" presName="rootComposite1" presStyleCnt="0"/>
      <dgm:spPr/>
    </dgm:pt>
    <dgm:pt modelId="{93C79D7B-AABB-44B4-9168-9A1209617C65}" type="pres">
      <dgm:prSet presAssocID="{3E8D6862-D94D-4F94-8341-851606D73F4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C997A9B-1398-41C5-93D1-A55716036697}" type="pres">
      <dgm:prSet presAssocID="{3E8D6862-D94D-4F94-8341-851606D73F48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8141352-4087-4AA3-BE13-9B65FAF93F29}" type="pres">
      <dgm:prSet presAssocID="{3E8D6862-D94D-4F94-8341-851606D73F48}" presName="hierChild2" presStyleCnt="0"/>
      <dgm:spPr/>
    </dgm:pt>
    <dgm:pt modelId="{14E9E2BE-9E02-4B2C-A890-AEEDA810705D}" type="pres">
      <dgm:prSet presAssocID="{D969D80E-7CCB-4CDB-9F34-64758B8E3047}" presName="Name37" presStyleLbl="parChTrans1D2" presStyleIdx="0" presStyleCnt="5"/>
      <dgm:spPr/>
      <dgm:t>
        <a:bodyPr/>
        <a:lstStyle/>
        <a:p>
          <a:endParaRPr lang="es-ES"/>
        </a:p>
      </dgm:t>
    </dgm:pt>
    <dgm:pt modelId="{A6D1C585-5A0A-46A0-8511-F2DDCE6D37A7}" type="pres">
      <dgm:prSet presAssocID="{112D6FF1-B6C4-41E5-BE37-DADD065E95C7}" presName="hierRoot2" presStyleCnt="0">
        <dgm:presLayoutVars>
          <dgm:hierBranch val="init"/>
        </dgm:presLayoutVars>
      </dgm:prSet>
      <dgm:spPr/>
    </dgm:pt>
    <dgm:pt modelId="{CBA94CB6-4B8B-4DF0-9436-3186C2403D3F}" type="pres">
      <dgm:prSet presAssocID="{112D6FF1-B6C4-41E5-BE37-DADD065E95C7}" presName="rootComposite" presStyleCnt="0"/>
      <dgm:spPr/>
    </dgm:pt>
    <dgm:pt modelId="{1C50ADB9-FD0B-4C46-ADDE-2C6BB64FFCC2}" type="pres">
      <dgm:prSet presAssocID="{112D6FF1-B6C4-41E5-BE37-DADD065E95C7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ACDC51-E902-4CE8-8894-88580C61B25E}" type="pres">
      <dgm:prSet presAssocID="{112D6FF1-B6C4-41E5-BE37-DADD065E95C7}" presName="rootConnector" presStyleLbl="node2" presStyleIdx="0" presStyleCnt="5"/>
      <dgm:spPr/>
      <dgm:t>
        <a:bodyPr/>
        <a:lstStyle/>
        <a:p>
          <a:endParaRPr lang="es-ES"/>
        </a:p>
      </dgm:t>
    </dgm:pt>
    <dgm:pt modelId="{2FDEF97E-FE67-48E4-B64E-DFB344E60C4F}" type="pres">
      <dgm:prSet presAssocID="{112D6FF1-B6C4-41E5-BE37-DADD065E95C7}" presName="hierChild4" presStyleCnt="0"/>
      <dgm:spPr/>
    </dgm:pt>
    <dgm:pt modelId="{CA97E010-2782-4CD2-BA9F-1F24033CD7DD}" type="pres">
      <dgm:prSet presAssocID="{112D6FF1-B6C4-41E5-BE37-DADD065E95C7}" presName="hierChild5" presStyleCnt="0"/>
      <dgm:spPr/>
    </dgm:pt>
    <dgm:pt modelId="{2F1BF095-3C6C-44BD-8166-DC08F510A961}" type="pres">
      <dgm:prSet presAssocID="{4C74B4F1-5FEC-473E-8FBE-2581DD596068}" presName="Name37" presStyleLbl="parChTrans1D2" presStyleIdx="1" presStyleCnt="5"/>
      <dgm:spPr/>
      <dgm:t>
        <a:bodyPr/>
        <a:lstStyle/>
        <a:p>
          <a:endParaRPr lang="es-ES"/>
        </a:p>
      </dgm:t>
    </dgm:pt>
    <dgm:pt modelId="{7CF76A33-F5D4-4D40-A57B-8987025992F6}" type="pres">
      <dgm:prSet presAssocID="{BAB97F08-059A-405A-A9CE-68B5C968399C}" presName="hierRoot2" presStyleCnt="0">
        <dgm:presLayoutVars>
          <dgm:hierBranch val="init"/>
        </dgm:presLayoutVars>
      </dgm:prSet>
      <dgm:spPr/>
    </dgm:pt>
    <dgm:pt modelId="{E05690DB-F544-433C-9B4A-9CE1565E02AC}" type="pres">
      <dgm:prSet presAssocID="{BAB97F08-059A-405A-A9CE-68B5C968399C}" presName="rootComposite" presStyleCnt="0"/>
      <dgm:spPr/>
    </dgm:pt>
    <dgm:pt modelId="{2F3C0A8D-54B7-413D-90AA-F385CB0E0533}" type="pres">
      <dgm:prSet presAssocID="{BAB97F08-059A-405A-A9CE-68B5C968399C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B0B505-F8FA-46AF-861E-2EB76A37C54D}" type="pres">
      <dgm:prSet presAssocID="{BAB97F08-059A-405A-A9CE-68B5C968399C}" presName="rootConnector" presStyleLbl="node2" presStyleIdx="1" presStyleCnt="5"/>
      <dgm:spPr/>
      <dgm:t>
        <a:bodyPr/>
        <a:lstStyle/>
        <a:p>
          <a:endParaRPr lang="es-ES"/>
        </a:p>
      </dgm:t>
    </dgm:pt>
    <dgm:pt modelId="{B3401C3B-5182-4902-947C-E73B33F0F1CC}" type="pres">
      <dgm:prSet presAssocID="{BAB97F08-059A-405A-A9CE-68B5C968399C}" presName="hierChild4" presStyleCnt="0"/>
      <dgm:spPr/>
    </dgm:pt>
    <dgm:pt modelId="{D66DE053-A19F-4806-92A1-311D07517167}" type="pres">
      <dgm:prSet presAssocID="{BAB97F08-059A-405A-A9CE-68B5C968399C}" presName="hierChild5" presStyleCnt="0"/>
      <dgm:spPr/>
    </dgm:pt>
    <dgm:pt modelId="{C47F9ED3-CD0C-4318-8991-994407148883}" type="pres">
      <dgm:prSet presAssocID="{CBBA7CCA-0385-436F-B91B-9DC09033F6F3}" presName="Name37" presStyleLbl="parChTrans1D2" presStyleIdx="2" presStyleCnt="5"/>
      <dgm:spPr/>
      <dgm:t>
        <a:bodyPr/>
        <a:lstStyle/>
        <a:p>
          <a:endParaRPr lang="es-ES"/>
        </a:p>
      </dgm:t>
    </dgm:pt>
    <dgm:pt modelId="{5135F7EC-D250-4869-A31D-0AA12B82DE13}" type="pres">
      <dgm:prSet presAssocID="{E0160CE3-0475-42C1-A826-EA4AC44AB858}" presName="hierRoot2" presStyleCnt="0">
        <dgm:presLayoutVars>
          <dgm:hierBranch val="init"/>
        </dgm:presLayoutVars>
      </dgm:prSet>
      <dgm:spPr/>
    </dgm:pt>
    <dgm:pt modelId="{19E6BAE2-C2B5-4305-B81C-C193F26C0463}" type="pres">
      <dgm:prSet presAssocID="{E0160CE3-0475-42C1-A826-EA4AC44AB858}" presName="rootComposite" presStyleCnt="0"/>
      <dgm:spPr/>
    </dgm:pt>
    <dgm:pt modelId="{88308862-EC58-4BB1-A069-DF2FA2006A59}" type="pres">
      <dgm:prSet presAssocID="{E0160CE3-0475-42C1-A826-EA4AC44AB858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39A9A6-76D2-4C8A-8B4A-9265C9013436}" type="pres">
      <dgm:prSet presAssocID="{E0160CE3-0475-42C1-A826-EA4AC44AB858}" presName="rootConnector" presStyleLbl="node2" presStyleIdx="2" presStyleCnt="5"/>
      <dgm:spPr/>
      <dgm:t>
        <a:bodyPr/>
        <a:lstStyle/>
        <a:p>
          <a:endParaRPr lang="es-ES"/>
        </a:p>
      </dgm:t>
    </dgm:pt>
    <dgm:pt modelId="{1638A0BB-CC64-45A8-9D0A-437E24D62937}" type="pres">
      <dgm:prSet presAssocID="{E0160CE3-0475-42C1-A826-EA4AC44AB858}" presName="hierChild4" presStyleCnt="0"/>
      <dgm:spPr/>
    </dgm:pt>
    <dgm:pt modelId="{56CEB8E2-16B1-4DB3-A8E0-E7FD34BED43E}" type="pres">
      <dgm:prSet presAssocID="{E0160CE3-0475-42C1-A826-EA4AC44AB858}" presName="hierChild5" presStyleCnt="0"/>
      <dgm:spPr/>
    </dgm:pt>
    <dgm:pt modelId="{49517FD0-B2BF-4037-A1D2-63C08B384B1C}" type="pres">
      <dgm:prSet presAssocID="{66E15460-DE4D-46F6-A153-6908AA74C4AB}" presName="Name37" presStyleLbl="parChTrans1D2" presStyleIdx="3" presStyleCnt="5"/>
      <dgm:spPr/>
      <dgm:t>
        <a:bodyPr/>
        <a:lstStyle/>
        <a:p>
          <a:endParaRPr lang="es-ES"/>
        </a:p>
      </dgm:t>
    </dgm:pt>
    <dgm:pt modelId="{2F9A3B89-D684-438F-8BD8-19B92BD458B3}" type="pres">
      <dgm:prSet presAssocID="{F96D8EDB-32B5-4864-B5B1-1185D192BCA2}" presName="hierRoot2" presStyleCnt="0">
        <dgm:presLayoutVars>
          <dgm:hierBranch val="init"/>
        </dgm:presLayoutVars>
      </dgm:prSet>
      <dgm:spPr/>
    </dgm:pt>
    <dgm:pt modelId="{9D62FBB7-C826-44B1-AB4A-3521C8DE1EA3}" type="pres">
      <dgm:prSet presAssocID="{F96D8EDB-32B5-4864-B5B1-1185D192BCA2}" presName="rootComposite" presStyleCnt="0"/>
      <dgm:spPr/>
    </dgm:pt>
    <dgm:pt modelId="{33B5AB04-3A11-451D-9493-A2E0EC0C2C98}" type="pres">
      <dgm:prSet presAssocID="{F96D8EDB-32B5-4864-B5B1-1185D192BCA2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308392-814D-4B4C-8996-6BCDC9B55775}" type="pres">
      <dgm:prSet presAssocID="{F96D8EDB-32B5-4864-B5B1-1185D192BCA2}" presName="rootConnector" presStyleLbl="node2" presStyleIdx="3" presStyleCnt="5"/>
      <dgm:spPr/>
      <dgm:t>
        <a:bodyPr/>
        <a:lstStyle/>
        <a:p>
          <a:endParaRPr lang="es-ES"/>
        </a:p>
      </dgm:t>
    </dgm:pt>
    <dgm:pt modelId="{77D82928-77A6-4F76-98C5-F42238C51E9A}" type="pres">
      <dgm:prSet presAssocID="{F96D8EDB-32B5-4864-B5B1-1185D192BCA2}" presName="hierChild4" presStyleCnt="0"/>
      <dgm:spPr/>
    </dgm:pt>
    <dgm:pt modelId="{C9C5667E-CF89-4CF9-A4F2-4C54CCC361B0}" type="pres">
      <dgm:prSet presAssocID="{F96D8EDB-32B5-4864-B5B1-1185D192BCA2}" presName="hierChild5" presStyleCnt="0"/>
      <dgm:spPr/>
    </dgm:pt>
    <dgm:pt modelId="{32BF4FCE-20C0-4AE0-8D35-DB766D8AB7E7}" type="pres">
      <dgm:prSet presAssocID="{3DB1CC1E-8E2D-4658-AA71-1FF59CF9552D}" presName="Name37" presStyleLbl="parChTrans1D2" presStyleIdx="4" presStyleCnt="5"/>
      <dgm:spPr/>
      <dgm:t>
        <a:bodyPr/>
        <a:lstStyle/>
        <a:p>
          <a:endParaRPr lang="es-ES"/>
        </a:p>
      </dgm:t>
    </dgm:pt>
    <dgm:pt modelId="{98E97724-5A9E-47E1-BD79-B1B1B0E40F16}" type="pres">
      <dgm:prSet presAssocID="{92D2F47F-F4FC-4C80-87FD-84B83E018E1A}" presName="hierRoot2" presStyleCnt="0">
        <dgm:presLayoutVars>
          <dgm:hierBranch val="init"/>
        </dgm:presLayoutVars>
      </dgm:prSet>
      <dgm:spPr/>
    </dgm:pt>
    <dgm:pt modelId="{3A470627-93A0-4050-B4C4-AD28338C9217}" type="pres">
      <dgm:prSet presAssocID="{92D2F47F-F4FC-4C80-87FD-84B83E018E1A}" presName="rootComposite" presStyleCnt="0"/>
      <dgm:spPr/>
    </dgm:pt>
    <dgm:pt modelId="{EDDE4D86-753B-42F9-84EF-4BA5B266A417}" type="pres">
      <dgm:prSet presAssocID="{92D2F47F-F4FC-4C80-87FD-84B83E018E1A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8908C1-5520-41E9-8881-2FE1F5D72217}" type="pres">
      <dgm:prSet presAssocID="{92D2F47F-F4FC-4C80-87FD-84B83E018E1A}" presName="rootConnector" presStyleLbl="node2" presStyleIdx="4" presStyleCnt="5"/>
      <dgm:spPr/>
      <dgm:t>
        <a:bodyPr/>
        <a:lstStyle/>
        <a:p>
          <a:endParaRPr lang="es-ES"/>
        </a:p>
      </dgm:t>
    </dgm:pt>
    <dgm:pt modelId="{F90ED2DE-91D9-4CE6-BE39-E1278F8A83F6}" type="pres">
      <dgm:prSet presAssocID="{92D2F47F-F4FC-4C80-87FD-84B83E018E1A}" presName="hierChild4" presStyleCnt="0"/>
      <dgm:spPr/>
    </dgm:pt>
    <dgm:pt modelId="{AA02137E-9A24-4B71-9B71-D4B71D01042D}" type="pres">
      <dgm:prSet presAssocID="{29844AC6-1CE3-4546-8B20-E71B0F9A30B8}" presName="Name37" presStyleLbl="parChTrans1D3" presStyleIdx="0" presStyleCnt="1"/>
      <dgm:spPr/>
      <dgm:t>
        <a:bodyPr/>
        <a:lstStyle/>
        <a:p>
          <a:endParaRPr lang="es-ES"/>
        </a:p>
      </dgm:t>
    </dgm:pt>
    <dgm:pt modelId="{3B61E59B-E417-47EB-959F-2918C7DAC2C9}" type="pres">
      <dgm:prSet presAssocID="{A3731A6C-D948-4DA7-A56B-A2FBA3769DB8}" presName="hierRoot2" presStyleCnt="0">
        <dgm:presLayoutVars>
          <dgm:hierBranch val="init"/>
        </dgm:presLayoutVars>
      </dgm:prSet>
      <dgm:spPr/>
    </dgm:pt>
    <dgm:pt modelId="{AED501C6-3729-4E54-A33A-1DDB4C856FD2}" type="pres">
      <dgm:prSet presAssocID="{A3731A6C-D948-4DA7-A56B-A2FBA3769DB8}" presName="rootComposite" presStyleCnt="0"/>
      <dgm:spPr/>
    </dgm:pt>
    <dgm:pt modelId="{211728C0-E82A-4C75-8ED8-98DCA394FD03}" type="pres">
      <dgm:prSet presAssocID="{A3731A6C-D948-4DA7-A56B-A2FBA3769DB8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7DEF78-9B8F-4A32-A11B-3158C7C02C70}" type="pres">
      <dgm:prSet presAssocID="{A3731A6C-D948-4DA7-A56B-A2FBA3769DB8}" presName="rootConnector" presStyleLbl="node3" presStyleIdx="0" presStyleCnt="1"/>
      <dgm:spPr/>
      <dgm:t>
        <a:bodyPr/>
        <a:lstStyle/>
        <a:p>
          <a:endParaRPr lang="es-ES"/>
        </a:p>
      </dgm:t>
    </dgm:pt>
    <dgm:pt modelId="{F8B5DA9F-0184-4D6E-8A46-AE67A1ECD22D}" type="pres">
      <dgm:prSet presAssocID="{A3731A6C-D948-4DA7-A56B-A2FBA3769DB8}" presName="hierChild4" presStyleCnt="0"/>
      <dgm:spPr/>
    </dgm:pt>
    <dgm:pt modelId="{7B817271-D955-4839-9291-F54500C79C2C}" type="pres">
      <dgm:prSet presAssocID="{A3731A6C-D948-4DA7-A56B-A2FBA3769DB8}" presName="hierChild5" presStyleCnt="0"/>
      <dgm:spPr/>
    </dgm:pt>
    <dgm:pt modelId="{6429F87A-6AC2-4968-BAC2-9AD9A3068FEF}" type="pres">
      <dgm:prSet presAssocID="{92D2F47F-F4FC-4C80-87FD-84B83E018E1A}" presName="hierChild5" presStyleCnt="0"/>
      <dgm:spPr/>
    </dgm:pt>
    <dgm:pt modelId="{6AA34DBC-ECB5-4D1B-A268-1CD9BE5FCC33}" type="pres">
      <dgm:prSet presAssocID="{3E8D6862-D94D-4F94-8341-851606D73F48}" presName="hierChild3" presStyleCnt="0"/>
      <dgm:spPr/>
    </dgm:pt>
  </dgm:ptLst>
  <dgm:cxnLst>
    <dgm:cxn modelId="{B36B8018-93D3-4980-959F-FCFE23C3FBAF}" type="presOf" srcId="{BAB97F08-059A-405A-A9CE-68B5C968399C}" destId="{2F3C0A8D-54B7-413D-90AA-F385CB0E0533}" srcOrd="0" destOrd="0" presId="urn:microsoft.com/office/officeart/2005/8/layout/orgChart1"/>
    <dgm:cxn modelId="{FC8FD452-4D4C-4F5D-B788-B4269FA7FD65}" type="presOf" srcId="{A3731A6C-D948-4DA7-A56B-A2FBA3769DB8}" destId="{E97DEF78-9B8F-4A32-A11B-3158C7C02C70}" srcOrd="1" destOrd="0" presId="urn:microsoft.com/office/officeart/2005/8/layout/orgChart1"/>
    <dgm:cxn modelId="{EED9C611-5201-40D9-AA04-0F712B634A08}" type="presOf" srcId="{92D2F47F-F4FC-4C80-87FD-84B83E018E1A}" destId="{EDDE4D86-753B-42F9-84EF-4BA5B266A417}" srcOrd="0" destOrd="0" presId="urn:microsoft.com/office/officeart/2005/8/layout/orgChart1"/>
    <dgm:cxn modelId="{0649A462-F779-4DAE-BDCF-8F2FFDEF5642}" type="presOf" srcId="{E0160CE3-0475-42C1-A826-EA4AC44AB858}" destId="{88308862-EC58-4BB1-A069-DF2FA2006A59}" srcOrd="0" destOrd="0" presId="urn:microsoft.com/office/officeart/2005/8/layout/orgChart1"/>
    <dgm:cxn modelId="{27418244-7F2D-4709-810E-8B239755D425}" type="presOf" srcId="{CBBA7CCA-0385-436F-B91B-9DC09033F6F3}" destId="{C47F9ED3-CD0C-4318-8991-994407148883}" srcOrd="0" destOrd="0" presId="urn:microsoft.com/office/officeart/2005/8/layout/orgChart1"/>
    <dgm:cxn modelId="{E5C8498B-FE65-436F-8D9A-85FB07838C5E}" type="presOf" srcId="{4C74B4F1-5FEC-473E-8FBE-2581DD596068}" destId="{2F1BF095-3C6C-44BD-8166-DC08F510A961}" srcOrd="0" destOrd="0" presId="urn:microsoft.com/office/officeart/2005/8/layout/orgChart1"/>
    <dgm:cxn modelId="{D4059014-CF20-44C4-891C-8843334FC4A9}" srcId="{D96C4CBD-2892-4B56-AC48-8CD850C4FFEE}" destId="{3E8D6862-D94D-4F94-8341-851606D73F48}" srcOrd="0" destOrd="0" parTransId="{BB9FB627-7313-4FF3-97D7-7AA99FCF574D}" sibTransId="{AED5E75A-B258-44BD-9DCE-104391FE9DD9}"/>
    <dgm:cxn modelId="{678F053A-1952-4647-8DE3-EDA6590009CD}" srcId="{3E8D6862-D94D-4F94-8341-851606D73F48}" destId="{BAB97F08-059A-405A-A9CE-68B5C968399C}" srcOrd="1" destOrd="0" parTransId="{4C74B4F1-5FEC-473E-8FBE-2581DD596068}" sibTransId="{27577B9A-922F-488B-8972-F68235DFDF34}"/>
    <dgm:cxn modelId="{15C9805A-E2F1-4794-92D6-6550DC6323D2}" type="presOf" srcId="{E0160CE3-0475-42C1-A826-EA4AC44AB858}" destId="{7439A9A6-76D2-4C8A-8B4A-9265C9013436}" srcOrd="1" destOrd="0" presId="urn:microsoft.com/office/officeart/2005/8/layout/orgChart1"/>
    <dgm:cxn modelId="{147EA57E-7893-41E3-996D-64A8B30C71FE}" type="presOf" srcId="{3DB1CC1E-8E2D-4658-AA71-1FF59CF9552D}" destId="{32BF4FCE-20C0-4AE0-8D35-DB766D8AB7E7}" srcOrd="0" destOrd="0" presId="urn:microsoft.com/office/officeart/2005/8/layout/orgChart1"/>
    <dgm:cxn modelId="{385A32D9-4DA8-4CFB-9399-D160234D9730}" type="presOf" srcId="{92D2F47F-F4FC-4C80-87FD-84B83E018E1A}" destId="{BE8908C1-5520-41E9-8881-2FE1F5D72217}" srcOrd="1" destOrd="0" presId="urn:microsoft.com/office/officeart/2005/8/layout/orgChart1"/>
    <dgm:cxn modelId="{25FEF681-EE36-4D95-8E7A-C96BB5E4937D}" srcId="{3E8D6862-D94D-4F94-8341-851606D73F48}" destId="{F96D8EDB-32B5-4864-B5B1-1185D192BCA2}" srcOrd="3" destOrd="0" parTransId="{66E15460-DE4D-46F6-A153-6908AA74C4AB}" sibTransId="{3FF1E3ED-49C9-432F-95A6-25A5E730D45B}"/>
    <dgm:cxn modelId="{352DF5AC-9CF6-4464-BA03-7ED63D85374D}" type="presOf" srcId="{3E8D6862-D94D-4F94-8341-851606D73F48}" destId="{1C997A9B-1398-41C5-93D1-A55716036697}" srcOrd="1" destOrd="0" presId="urn:microsoft.com/office/officeart/2005/8/layout/orgChart1"/>
    <dgm:cxn modelId="{C0AE8911-4FA0-403E-9E59-0E92D74F9240}" type="presOf" srcId="{3E8D6862-D94D-4F94-8341-851606D73F48}" destId="{93C79D7B-AABB-44B4-9168-9A1209617C65}" srcOrd="0" destOrd="0" presId="urn:microsoft.com/office/officeart/2005/8/layout/orgChart1"/>
    <dgm:cxn modelId="{06CE08BA-BF10-4C02-8548-F5581962AC27}" srcId="{3E8D6862-D94D-4F94-8341-851606D73F48}" destId="{92D2F47F-F4FC-4C80-87FD-84B83E018E1A}" srcOrd="4" destOrd="0" parTransId="{3DB1CC1E-8E2D-4658-AA71-1FF59CF9552D}" sibTransId="{715F49A9-1976-492A-888E-29C78D2BFE7F}"/>
    <dgm:cxn modelId="{07766C65-208D-42AE-A408-B8F723B75C74}" srcId="{92D2F47F-F4FC-4C80-87FD-84B83E018E1A}" destId="{A3731A6C-D948-4DA7-A56B-A2FBA3769DB8}" srcOrd="0" destOrd="0" parTransId="{29844AC6-1CE3-4546-8B20-E71B0F9A30B8}" sibTransId="{095A2252-7FBE-4BFA-8552-E9F342B7B073}"/>
    <dgm:cxn modelId="{C6AB4647-DBCE-40DD-B405-D30517DBF5DD}" type="presOf" srcId="{F96D8EDB-32B5-4864-B5B1-1185D192BCA2}" destId="{33B5AB04-3A11-451D-9493-A2E0EC0C2C98}" srcOrd="0" destOrd="0" presId="urn:microsoft.com/office/officeart/2005/8/layout/orgChart1"/>
    <dgm:cxn modelId="{E2C87B1C-4D2A-4114-9C43-C9582AEE71F2}" type="presOf" srcId="{A3731A6C-D948-4DA7-A56B-A2FBA3769DB8}" destId="{211728C0-E82A-4C75-8ED8-98DCA394FD03}" srcOrd="0" destOrd="0" presId="urn:microsoft.com/office/officeart/2005/8/layout/orgChart1"/>
    <dgm:cxn modelId="{43F84D94-349F-4E34-AA17-F9993CECD3D6}" type="presOf" srcId="{D969D80E-7CCB-4CDB-9F34-64758B8E3047}" destId="{14E9E2BE-9E02-4B2C-A890-AEEDA810705D}" srcOrd="0" destOrd="0" presId="urn:microsoft.com/office/officeart/2005/8/layout/orgChart1"/>
    <dgm:cxn modelId="{E4C98BB8-8D2A-4F7C-BDA5-903526E9FA24}" type="presOf" srcId="{F96D8EDB-32B5-4864-B5B1-1185D192BCA2}" destId="{2B308392-814D-4B4C-8996-6BCDC9B55775}" srcOrd="1" destOrd="0" presId="urn:microsoft.com/office/officeart/2005/8/layout/orgChart1"/>
    <dgm:cxn modelId="{CFC96EBC-BA57-4476-A486-4C97E56764BF}" type="presOf" srcId="{D96C4CBD-2892-4B56-AC48-8CD850C4FFEE}" destId="{18F8145E-88E2-4E82-9CF6-0B369A32FBCD}" srcOrd="0" destOrd="0" presId="urn:microsoft.com/office/officeart/2005/8/layout/orgChart1"/>
    <dgm:cxn modelId="{DD053E0C-86B1-43AA-9AA3-9EB4715D4DD7}" type="presOf" srcId="{29844AC6-1CE3-4546-8B20-E71B0F9A30B8}" destId="{AA02137E-9A24-4B71-9B71-D4B71D01042D}" srcOrd="0" destOrd="0" presId="urn:microsoft.com/office/officeart/2005/8/layout/orgChart1"/>
    <dgm:cxn modelId="{FE21BF27-93CB-4D87-9D53-AA5845BBEF89}" type="presOf" srcId="{112D6FF1-B6C4-41E5-BE37-DADD065E95C7}" destId="{1C50ADB9-FD0B-4C46-ADDE-2C6BB64FFCC2}" srcOrd="0" destOrd="0" presId="urn:microsoft.com/office/officeart/2005/8/layout/orgChart1"/>
    <dgm:cxn modelId="{EBAD1C7B-5A52-46E1-B125-B53453F7C6D4}" type="presOf" srcId="{112D6FF1-B6C4-41E5-BE37-DADD065E95C7}" destId="{3DACDC51-E902-4CE8-8894-88580C61B25E}" srcOrd="1" destOrd="0" presId="urn:microsoft.com/office/officeart/2005/8/layout/orgChart1"/>
    <dgm:cxn modelId="{7FF3354F-A118-436F-ADB3-DD3EBBCCD41C}" type="presOf" srcId="{BAB97F08-059A-405A-A9CE-68B5C968399C}" destId="{22B0B505-F8FA-46AF-861E-2EB76A37C54D}" srcOrd="1" destOrd="0" presId="urn:microsoft.com/office/officeart/2005/8/layout/orgChart1"/>
    <dgm:cxn modelId="{A85A47F1-6A0A-4C51-AFA5-7697500F7B04}" srcId="{3E8D6862-D94D-4F94-8341-851606D73F48}" destId="{112D6FF1-B6C4-41E5-BE37-DADD065E95C7}" srcOrd="0" destOrd="0" parTransId="{D969D80E-7CCB-4CDB-9F34-64758B8E3047}" sibTransId="{06CF2E6B-C95C-497E-B657-D1D4F228A563}"/>
    <dgm:cxn modelId="{6CFCA15E-C4C8-4620-BA71-F2E99D30AB43}" srcId="{3E8D6862-D94D-4F94-8341-851606D73F48}" destId="{E0160CE3-0475-42C1-A826-EA4AC44AB858}" srcOrd="2" destOrd="0" parTransId="{CBBA7CCA-0385-436F-B91B-9DC09033F6F3}" sibTransId="{BDEB98FF-5E90-4399-8A47-71811F713FF1}"/>
    <dgm:cxn modelId="{7F77B849-8E71-4D93-94F0-ADB65E2C831F}" type="presOf" srcId="{66E15460-DE4D-46F6-A153-6908AA74C4AB}" destId="{49517FD0-B2BF-4037-A1D2-63C08B384B1C}" srcOrd="0" destOrd="0" presId="urn:microsoft.com/office/officeart/2005/8/layout/orgChart1"/>
    <dgm:cxn modelId="{F54CBD85-BABF-4138-A390-DA5A1E700566}" type="presParOf" srcId="{18F8145E-88E2-4E82-9CF6-0B369A32FBCD}" destId="{F315F5AE-49E6-43A6-937F-9F46C5385586}" srcOrd="0" destOrd="0" presId="urn:microsoft.com/office/officeart/2005/8/layout/orgChart1"/>
    <dgm:cxn modelId="{7B284583-4F24-4548-B26B-1D1BEC382FAA}" type="presParOf" srcId="{F315F5AE-49E6-43A6-937F-9F46C5385586}" destId="{3CA32C8F-FCE8-4447-9146-F47D28EEE314}" srcOrd="0" destOrd="0" presId="urn:microsoft.com/office/officeart/2005/8/layout/orgChart1"/>
    <dgm:cxn modelId="{95F621D7-947D-470B-A3B4-61F99201F155}" type="presParOf" srcId="{3CA32C8F-FCE8-4447-9146-F47D28EEE314}" destId="{93C79D7B-AABB-44B4-9168-9A1209617C65}" srcOrd="0" destOrd="0" presId="urn:microsoft.com/office/officeart/2005/8/layout/orgChart1"/>
    <dgm:cxn modelId="{0BFACBA4-81D2-45A7-A201-38A0124D05C7}" type="presParOf" srcId="{3CA32C8F-FCE8-4447-9146-F47D28EEE314}" destId="{1C997A9B-1398-41C5-93D1-A55716036697}" srcOrd="1" destOrd="0" presId="urn:microsoft.com/office/officeart/2005/8/layout/orgChart1"/>
    <dgm:cxn modelId="{0A188D13-7FA7-4057-B209-755E58748FC1}" type="presParOf" srcId="{F315F5AE-49E6-43A6-937F-9F46C5385586}" destId="{58141352-4087-4AA3-BE13-9B65FAF93F29}" srcOrd="1" destOrd="0" presId="urn:microsoft.com/office/officeart/2005/8/layout/orgChart1"/>
    <dgm:cxn modelId="{984C28AB-2785-4682-82A3-5BE3E20E18BC}" type="presParOf" srcId="{58141352-4087-4AA3-BE13-9B65FAF93F29}" destId="{14E9E2BE-9E02-4B2C-A890-AEEDA810705D}" srcOrd="0" destOrd="0" presId="urn:microsoft.com/office/officeart/2005/8/layout/orgChart1"/>
    <dgm:cxn modelId="{8FF750AC-D690-4A06-8B50-852223DF6C8F}" type="presParOf" srcId="{58141352-4087-4AA3-BE13-9B65FAF93F29}" destId="{A6D1C585-5A0A-46A0-8511-F2DDCE6D37A7}" srcOrd="1" destOrd="0" presId="urn:microsoft.com/office/officeart/2005/8/layout/orgChart1"/>
    <dgm:cxn modelId="{4C8830A9-78C2-481A-8960-E9B7B31C5047}" type="presParOf" srcId="{A6D1C585-5A0A-46A0-8511-F2DDCE6D37A7}" destId="{CBA94CB6-4B8B-4DF0-9436-3186C2403D3F}" srcOrd="0" destOrd="0" presId="urn:microsoft.com/office/officeart/2005/8/layout/orgChart1"/>
    <dgm:cxn modelId="{0E58C5A8-1C40-4B4D-BE87-4309D0B41926}" type="presParOf" srcId="{CBA94CB6-4B8B-4DF0-9436-3186C2403D3F}" destId="{1C50ADB9-FD0B-4C46-ADDE-2C6BB64FFCC2}" srcOrd="0" destOrd="0" presId="urn:microsoft.com/office/officeart/2005/8/layout/orgChart1"/>
    <dgm:cxn modelId="{4F5B2AA8-6B1A-453B-8B52-F7492F4FEA00}" type="presParOf" srcId="{CBA94CB6-4B8B-4DF0-9436-3186C2403D3F}" destId="{3DACDC51-E902-4CE8-8894-88580C61B25E}" srcOrd="1" destOrd="0" presId="urn:microsoft.com/office/officeart/2005/8/layout/orgChart1"/>
    <dgm:cxn modelId="{753A8DB7-C4F8-45E3-925A-010E0C05FBB6}" type="presParOf" srcId="{A6D1C585-5A0A-46A0-8511-F2DDCE6D37A7}" destId="{2FDEF97E-FE67-48E4-B64E-DFB344E60C4F}" srcOrd="1" destOrd="0" presId="urn:microsoft.com/office/officeart/2005/8/layout/orgChart1"/>
    <dgm:cxn modelId="{2ACDC48E-4DE3-45F9-BED4-469EBE45E5D5}" type="presParOf" srcId="{A6D1C585-5A0A-46A0-8511-F2DDCE6D37A7}" destId="{CA97E010-2782-4CD2-BA9F-1F24033CD7DD}" srcOrd="2" destOrd="0" presId="urn:microsoft.com/office/officeart/2005/8/layout/orgChart1"/>
    <dgm:cxn modelId="{A7FA658F-37D6-4DB3-BF8D-2253896CCC81}" type="presParOf" srcId="{58141352-4087-4AA3-BE13-9B65FAF93F29}" destId="{2F1BF095-3C6C-44BD-8166-DC08F510A961}" srcOrd="2" destOrd="0" presId="urn:microsoft.com/office/officeart/2005/8/layout/orgChart1"/>
    <dgm:cxn modelId="{133E5DC5-3F83-4CED-B64C-F9211BFCAC91}" type="presParOf" srcId="{58141352-4087-4AA3-BE13-9B65FAF93F29}" destId="{7CF76A33-F5D4-4D40-A57B-8987025992F6}" srcOrd="3" destOrd="0" presId="urn:microsoft.com/office/officeart/2005/8/layout/orgChart1"/>
    <dgm:cxn modelId="{B7203FFB-ED7B-4503-AA66-E386DE1DDBAE}" type="presParOf" srcId="{7CF76A33-F5D4-4D40-A57B-8987025992F6}" destId="{E05690DB-F544-433C-9B4A-9CE1565E02AC}" srcOrd="0" destOrd="0" presId="urn:microsoft.com/office/officeart/2005/8/layout/orgChart1"/>
    <dgm:cxn modelId="{28C065BC-AFA6-447E-9E06-69C26F02E9E1}" type="presParOf" srcId="{E05690DB-F544-433C-9B4A-9CE1565E02AC}" destId="{2F3C0A8D-54B7-413D-90AA-F385CB0E0533}" srcOrd="0" destOrd="0" presId="urn:microsoft.com/office/officeart/2005/8/layout/orgChart1"/>
    <dgm:cxn modelId="{24996AD0-6D5B-4647-B7E6-B77406121EE1}" type="presParOf" srcId="{E05690DB-F544-433C-9B4A-9CE1565E02AC}" destId="{22B0B505-F8FA-46AF-861E-2EB76A37C54D}" srcOrd="1" destOrd="0" presId="urn:microsoft.com/office/officeart/2005/8/layout/orgChart1"/>
    <dgm:cxn modelId="{838E6EDE-2DEE-4D7C-9C64-5162560B817F}" type="presParOf" srcId="{7CF76A33-F5D4-4D40-A57B-8987025992F6}" destId="{B3401C3B-5182-4902-947C-E73B33F0F1CC}" srcOrd="1" destOrd="0" presId="urn:microsoft.com/office/officeart/2005/8/layout/orgChart1"/>
    <dgm:cxn modelId="{904781EA-282B-477A-9EA0-478E1D9B683B}" type="presParOf" srcId="{7CF76A33-F5D4-4D40-A57B-8987025992F6}" destId="{D66DE053-A19F-4806-92A1-311D07517167}" srcOrd="2" destOrd="0" presId="urn:microsoft.com/office/officeart/2005/8/layout/orgChart1"/>
    <dgm:cxn modelId="{5B408EEE-E02B-4366-ABB4-53CFE25BFAEF}" type="presParOf" srcId="{58141352-4087-4AA3-BE13-9B65FAF93F29}" destId="{C47F9ED3-CD0C-4318-8991-994407148883}" srcOrd="4" destOrd="0" presId="urn:microsoft.com/office/officeart/2005/8/layout/orgChart1"/>
    <dgm:cxn modelId="{C0D6BE3A-9DC6-4C15-8520-91909633FEB9}" type="presParOf" srcId="{58141352-4087-4AA3-BE13-9B65FAF93F29}" destId="{5135F7EC-D250-4869-A31D-0AA12B82DE13}" srcOrd="5" destOrd="0" presId="urn:microsoft.com/office/officeart/2005/8/layout/orgChart1"/>
    <dgm:cxn modelId="{854C51FD-5AC4-4C58-A792-22DA11B36C43}" type="presParOf" srcId="{5135F7EC-D250-4869-A31D-0AA12B82DE13}" destId="{19E6BAE2-C2B5-4305-B81C-C193F26C0463}" srcOrd="0" destOrd="0" presId="urn:microsoft.com/office/officeart/2005/8/layout/orgChart1"/>
    <dgm:cxn modelId="{1C363A52-34CF-4476-A601-C1EF86AD5E5C}" type="presParOf" srcId="{19E6BAE2-C2B5-4305-B81C-C193F26C0463}" destId="{88308862-EC58-4BB1-A069-DF2FA2006A59}" srcOrd="0" destOrd="0" presId="urn:microsoft.com/office/officeart/2005/8/layout/orgChart1"/>
    <dgm:cxn modelId="{BA35C688-A04F-4B89-9996-623A5EE031EA}" type="presParOf" srcId="{19E6BAE2-C2B5-4305-B81C-C193F26C0463}" destId="{7439A9A6-76D2-4C8A-8B4A-9265C9013436}" srcOrd="1" destOrd="0" presId="urn:microsoft.com/office/officeart/2005/8/layout/orgChart1"/>
    <dgm:cxn modelId="{F8E10888-C0F8-4CD5-BE0E-F65938330FAF}" type="presParOf" srcId="{5135F7EC-D250-4869-A31D-0AA12B82DE13}" destId="{1638A0BB-CC64-45A8-9D0A-437E24D62937}" srcOrd="1" destOrd="0" presId="urn:microsoft.com/office/officeart/2005/8/layout/orgChart1"/>
    <dgm:cxn modelId="{FBD97D7E-ADAE-4049-80A1-E740599B2CC6}" type="presParOf" srcId="{5135F7EC-D250-4869-A31D-0AA12B82DE13}" destId="{56CEB8E2-16B1-4DB3-A8E0-E7FD34BED43E}" srcOrd="2" destOrd="0" presId="urn:microsoft.com/office/officeart/2005/8/layout/orgChart1"/>
    <dgm:cxn modelId="{A544D638-B372-4B5D-9F33-34AACD16FC89}" type="presParOf" srcId="{58141352-4087-4AA3-BE13-9B65FAF93F29}" destId="{49517FD0-B2BF-4037-A1D2-63C08B384B1C}" srcOrd="6" destOrd="0" presId="urn:microsoft.com/office/officeart/2005/8/layout/orgChart1"/>
    <dgm:cxn modelId="{F6AC7E80-B2F2-4040-BFD3-BFFCD177B581}" type="presParOf" srcId="{58141352-4087-4AA3-BE13-9B65FAF93F29}" destId="{2F9A3B89-D684-438F-8BD8-19B92BD458B3}" srcOrd="7" destOrd="0" presId="urn:microsoft.com/office/officeart/2005/8/layout/orgChart1"/>
    <dgm:cxn modelId="{6C4BF076-D5E6-420E-95ED-83CAD42DC83F}" type="presParOf" srcId="{2F9A3B89-D684-438F-8BD8-19B92BD458B3}" destId="{9D62FBB7-C826-44B1-AB4A-3521C8DE1EA3}" srcOrd="0" destOrd="0" presId="urn:microsoft.com/office/officeart/2005/8/layout/orgChart1"/>
    <dgm:cxn modelId="{38DD080F-B341-4850-B9E6-67D0A0AAA8EA}" type="presParOf" srcId="{9D62FBB7-C826-44B1-AB4A-3521C8DE1EA3}" destId="{33B5AB04-3A11-451D-9493-A2E0EC0C2C98}" srcOrd="0" destOrd="0" presId="urn:microsoft.com/office/officeart/2005/8/layout/orgChart1"/>
    <dgm:cxn modelId="{515C046D-C0C2-4075-94CB-3E50E5C1BB51}" type="presParOf" srcId="{9D62FBB7-C826-44B1-AB4A-3521C8DE1EA3}" destId="{2B308392-814D-4B4C-8996-6BCDC9B55775}" srcOrd="1" destOrd="0" presId="urn:microsoft.com/office/officeart/2005/8/layout/orgChart1"/>
    <dgm:cxn modelId="{45D369C7-F73E-4172-8ED5-7B0D1A71533A}" type="presParOf" srcId="{2F9A3B89-D684-438F-8BD8-19B92BD458B3}" destId="{77D82928-77A6-4F76-98C5-F42238C51E9A}" srcOrd="1" destOrd="0" presId="urn:microsoft.com/office/officeart/2005/8/layout/orgChart1"/>
    <dgm:cxn modelId="{C8EF3651-CC4B-4698-96B5-3FDE7712B83F}" type="presParOf" srcId="{2F9A3B89-D684-438F-8BD8-19B92BD458B3}" destId="{C9C5667E-CF89-4CF9-A4F2-4C54CCC361B0}" srcOrd="2" destOrd="0" presId="urn:microsoft.com/office/officeart/2005/8/layout/orgChart1"/>
    <dgm:cxn modelId="{3F10117D-6DFB-4CB8-9143-3A47AACE0A09}" type="presParOf" srcId="{58141352-4087-4AA3-BE13-9B65FAF93F29}" destId="{32BF4FCE-20C0-4AE0-8D35-DB766D8AB7E7}" srcOrd="8" destOrd="0" presId="urn:microsoft.com/office/officeart/2005/8/layout/orgChart1"/>
    <dgm:cxn modelId="{F9A855FA-1219-479E-9DE6-C232CBF3332B}" type="presParOf" srcId="{58141352-4087-4AA3-BE13-9B65FAF93F29}" destId="{98E97724-5A9E-47E1-BD79-B1B1B0E40F16}" srcOrd="9" destOrd="0" presId="urn:microsoft.com/office/officeart/2005/8/layout/orgChart1"/>
    <dgm:cxn modelId="{FF88B63E-E9F8-4A98-85D3-0D955646C06C}" type="presParOf" srcId="{98E97724-5A9E-47E1-BD79-B1B1B0E40F16}" destId="{3A470627-93A0-4050-B4C4-AD28338C9217}" srcOrd="0" destOrd="0" presId="urn:microsoft.com/office/officeart/2005/8/layout/orgChart1"/>
    <dgm:cxn modelId="{F7A40AAD-C59E-470B-9FC7-48BF12B465B3}" type="presParOf" srcId="{3A470627-93A0-4050-B4C4-AD28338C9217}" destId="{EDDE4D86-753B-42F9-84EF-4BA5B266A417}" srcOrd="0" destOrd="0" presId="urn:microsoft.com/office/officeart/2005/8/layout/orgChart1"/>
    <dgm:cxn modelId="{04CB4D6A-B388-4603-8A9E-F4978086D25C}" type="presParOf" srcId="{3A470627-93A0-4050-B4C4-AD28338C9217}" destId="{BE8908C1-5520-41E9-8881-2FE1F5D72217}" srcOrd="1" destOrd="0" presId="urn:microsoft.com/office/officeart/2005/8/layout/orgChart1"/>
    <dgm:cxn modelId="{727AD832-829B-4108-9358-48A5E55B83B1}" type="presParOf" srcId="{98E97724-5A9E-47E1-BD79-B1B1B0E40F16}" destId="{F90ED2DE-91D9-4CE6-BE39-E1278F8A83F6}" srcOrd="1" destOrd="0" presId="urn:microsoft.com/office/officeart/2005/8/layout/orgChart1"/>
    <dgm:cxn modelId="{1265333D-313F-47D2-A19C-25AB2A1A055B}" type="presParOf" srcId="{F90ED2DE-91D9-4CE6-BE39-E1278F8A83F6}" destId="{AA02137E-9A24-4B71-9B71-D4B71D01042D}" srcOrd="0" destOrd="0" presId="urn:microsoft.com/office/officeart/2005/8/layout/orgChart1"/>
    <dgm:cxn modelId="{6CEC2CC8-BC2A-4921-B04B-AD4906DD2272}" type="presParOf" srcId="{F90ED2DE-91D9-4CE6-BE39-E1278F8A83F6}" destId="{3B61E59B-E417-47EB-959F-2918C7DAC2C9}" srcOrd="1" destOrd="0" presId="urn:microsoft.com/office/officeart/2005/8/layout/orgChart1"/>
    <dgm:cxn modelId="{A6250994-C961-4109-924D-17C839D17937}" type="presParOf" srcId="{3B61E59B-E417-47EB-959F-2918C7DAC2C9}" destId="{AED501C6-3729-4E54-A33A-1DDB4C856FD2}" srcOrd="0" destOrd="0" presId="urn:microsoft.com/office/officeart/2005/8/layout/orgChart1"/>
    <dgm:cxn modelId="{7EB3415A-88F8-4170-8E93-89D717BE3936}" type="presParOf" srcId="{AED501C6-3729-4E54-A33A-1DDB4C856FD2}" destId="{211728C0-E82A-4C75-8ED8-98DCA394FD03}" srcOrd="0" destOrd="0" presId="urn:microsoft.com/office/officeart/2005/8/layout/orgChart1"/>
    <dgm:cxn modelId="{CF6F8011-A009-4695-B04F-6629F7BF0046}" type="presParOf" srcId="{AED501C6-3729-4E54-A33A-1DDB4C856FD2}" destId="{E97DEF78-9B8F-4A32-A11B-3158C7C02C70}" srcOrd="1" destOrd="0" presId="urn:microsoft.com/office/officeart/2005/8/layout/orgChart1"/>
    <dgm:cxn modelId="{311D69E4-E976-44A0-8627-A38B0E8B9D8D}" type="presParOf" srcId="{3B61E59B-E417-47EB-959F-2918C7DAC2C9}" destId="{F8B5DA9F-0184-4D6E-8A46-AE67A1ECD22D}" srcOrd="1" destOrd="0" presId="urn:microsoft.com/office/officeart/2005/8/layout/orgChart1"/>
    <dgm:cxn modelId="{FC01E9A3-464F-4694-9B0B-69C9CC02771B}" type="presParOf" srcId="{3B61E59B-E417-47EB-959F-2918C7DAC2C9}" destId="{7B817271-D955-4839-9291-F54500C79C2C}" srcOrd="2" destOrd="0" presId="urn:microsoft.com/office/officeart/2005/8/layout/orgChart1"/>
    <dgm:cxn modelId="{6BD6F205-5052-4ECB-A4E1-18B4B583568E}" type="presParOf" srcId="{98E97724-5A9E-47E1-BD79-B1B1B0E40F16}" destId="{6429F87A-6AC2-4968-BAC2-9AD9A3068FEF}" srcOrd="2" destOrd="0" presId="urn:microsoft.com/office/officeart/2005/8/layout/orgChart1"/>
    <dgm:cxn modelId="{9EC4A6AB-FEA2-4E98-9E85-80F91CD08944}" type="presParOf" srcId="{F315F5AE-49E6-43A6-937F-9F46C5385586}" destId="{6AA34DBC-ECB5-4D1B-A268-1CD9BE5FCC3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7176" name="AutoShape 7"/>
          <p:cNvSpPr>
            <a:spLocks noChangeArrowheads="1"/>
          </p:cNvSpPr>
          <p:nvPr/>
        </p:nvSpPr>
        <p:spPr bwMode="auto">
          <a:xfrm>
            <a:off x="1" y="1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720" tIns="45361" rIns="90720" bIns="45361" anchor="ctr"/>
          <a:lstStyle/>
          <a:p>
            <a:pPr>
              <a:defRPr/>
            </a:pPr>
            <a:endParaRPr lang="en-US"/>
          </a:p>
        </p:txBody>
      </p:sp>
      <p:sp>
        <p:nvSpPr>
          <p:cNvPr id="11273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833600" y="-12734925"/>
            <a:ext cx="17964150" cy="134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5369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79767" y="4689515"/>
            <a:ext cx="5425552" cy="4428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449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-109" charset="0"/>
        <a:ea typeface="MS PGothic" panose="020B0600070205080204" pitchFamily="34" charset="-128"/>
        <a:cs typeface="Geneva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-109" charset="0"/>
        <a:ea typeface="Geneva" charset="0"/>
        <a:cs typeface="Geneva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-109" charset="0"/>
        <a:ea typeface="Geneva" charset="0"/>
        <a:cs typeface="Geneva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-109" charset="0"/>
        <a:ea typeface="Geneva" charset="0"/>
        <a:cs typeface="Geneva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-109" charset="0"/>
        <a:ea typeface="Geneva" charset="0"/>
        <a:cs typeface="Geneva" charset="0"/>
      </a:defRPr>
    </a:lvl5pPr>
    <a:lvl6pPr marL="2285773" algn="l" defTabSz="4571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29" algn="l" defTabSz="4571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82" algn="l" defTabSz="4571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36" algn="l" defTabSz="4571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9300"/>
            <a:ext cx="4937125" cy="3703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767" y="4689515"/>
            <a:ext cx="5427126" cy="4430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6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44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27</a:t>
            </a:r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71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038" y="2355726"/>
            <a:ext cx="10657184" cy="12241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algn="l">
              <a:defRPr sz="80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gl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038" y="3651870"/>
            <a:ext cx="9433048" cy="10081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60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  <a:lvl2pPr marL="457155" indent="0" algn="ctr">
              <a:buNone/>
              <a:defRPr/>
            </a:lvl2pPr>
            <a:lvl3pPr marL="914309" indent="0" algn="ctr">
              <a:buNone/>
              <a:defRPr/>
            </a:lvl3pPr>
            <a:lvl4pPr marL="1371464" indent="0" algn="ctr">
              <a:buNone/>
              <a:defRPr/>
            </a:lvl4pPr>
            <a:lvl5pPr marL="1828618" indent="0" algn="ctr">
              <a:buNone/>
              <a:defRPr/>
            </a:lvl5pPr>
            <a:lvl6pPr marL="2285773" indent="0" algn="ctr">
              <a:buNone/>
              <a:defRPr/>
            </a:lvl6pPr>
            <a:lvl7pPr marL="2742929" indent="0" algn="ctr">
              <a:buNone/>
              <a:defRPr/>
            </a:lvl7pPr>
            <a:lvl8pPr marL="3200082" indent="0" algn="ctr">
              <a:buNone/>
              <a:defRPr/>
            </a:lvl8pPr>
            <a:lvl9pPr marL="3657236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gl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/>
          </p:nvPr>
        </p:nvSpPr>
        <p:spPr>
          <a:xfrm>
            <a:off x="1389038" y="4803999"/>
            <a:ext cx="5184775" cy="3600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2pPr>
            <a:lvl3pPr marL="9144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3pPr>
            <a:lvl4pPr marL="13716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4pPr>
            <a:lvl5pPr marL="18288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1"/>
          </p:nvPr>
        </p:nvSpPr>
        <p:spPr>
          <a:xfrm>
            <a:off x="1389038" y="5092030"/>
            <a:ext cx="5184775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2pPr>
            <a:lvl3pPr marL="9144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3pPr>
            <a:lvl4pPr marL="13716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4pPr>
            <a:lvl5pPr marL="1828800" indent="0">
              <a:buNone/>
              <a:defRPr sz="200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402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50" y="411510"/>
            <a:ext cx="7128792" cy="5040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7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796" y="442453"/>
            <a:ext cx="10632836" cy="1252863"/>
          </a:xfrm>
          <a:prstGeom prst="rect">
            <a:avLst/>
          </a:prstGeom>
        </p:spPr>
        <p:txBody>
          <a:bodyPr lIns="130028" tIns="65014" rIns="130028" bIns="65014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024" y="2074561"/>
            <a:ext cx="11648712" cy="7097298"/>
          </a:xfrm>
          <a:prstGeom prst="rect">
            <a:avLst/>
          </a:prstGeom>
        </p:spPr>
        <p:txBody>
          <a:bodyPr lIns="130028" tIns="65014" rIns="130028" bIns="65014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70230" y="9192176"/>
            <a:ext cx="4117684" cy="392789"/>
          </a:xfrm>
          <a:prstGeom prst="rect">
            <a:avLst/>
          </a:prstGeom>
        </p:spPr>
        <p:txBody>
          <a:bodyPr lIns="130028" tIns="65014" rIns="130028" bIns="65014"/>
          <a:lstStyle>
            <a:lvl1pPr algn="l">
              <a:defRPr lang="de-DE" sz="1100" dirty="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0237774" y="9255383"/>
            <a:ext cx="2399724" cy="329582"/>
          </a:xfrm>
          <a:prstGeom prst="rect">
            <a:avLst/>
          </a:prstGeom>
        </p:spPr>
        <p:txBody>
          <a:bodyPr lIns="130028" tIns="65014" rIns="130028" bIns="65014" anchor="ctr"/>
          <a:lstStyle>
            <a:lvl1pPr>
              <a:defRPr sz="1100" smtClean="0">
                <a:solidFill>
                  <a:srgbClr val="000000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A759B10-C819-49F2-904C-7EB385DBC2EC}" type="datetime5">
              <a:rPr lang="de-DE"/>
              <a:pPr>
                <a:defRPr/>
              </a:pPr>
              <a:t>19-07-18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30048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7" name="Imagen 2" descr="portada_imprimir_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47675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7675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2pPr>
      <a:lvl3pPr algn="ctr" defTabSz="447675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3pPr>
      <a:lvl4pPr algn="ctr" defTabSz="447675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4pPr>
      <a:lvl5pPr algn="ctr" defTabSz="447675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5pPr>
      <a:lvl6pPr marL="2514352" indent="-228578" algn="ctr" defTabSz="44921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6pPr>
      <a:lvl7pPr marL="2971505" indent="-228578" algn="ctr" defTabSz="44921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7pPr>
      <a:lvl8pPr marL="3428660" indent="-228578" algn="ctr" defTabSz="44921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8pPr>
      <a:lvl9pPr marL="3885814" indent="-228578" algn="ctr" defTabSz="44921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9pPr>
    </p:titleStyle>
    <p:bodyStyle>
      <a:lvl1pPr marL="341313" indent="-341313" algn="l" defTabSz="447675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43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7675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43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47675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4300">
          <a:solidFill>
            <a:srgbClr val="000000"/>
          </a:solidFill>
          <a:latin typeface="+mn-lt"/>
          <a:ea typeface="+mn-ea"/>
          <a:cs typeface="+mn-cs"/>
        </a:defRPr>
      </a:lvl3pPr>
      <a:lvl4pPr marL="1598613" indent="-227013" algn="l" defTabSz="447675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43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47675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4300">
          <a:solidFill>
            <a:srgbClr val="000000"/>
          </a:solidFill>
          <a:latin typeface="+mn-lt"/>
          <a:ea typeface="+mn-ea"/>
          <a:cs typeface="+mn-cs"/>
        </a:defRPr>
      </a:lvl5pPr>
      <a:lvl6pPr marL="2514352" indent="-228578" algn="l" defTabSz="449218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300">
          <a:solidFill>
            <a:srgbClr val="000000"/>
          </a:solidFill>
          <a:latin typeface="+mn-lt"/>
          <a:ea typeface="+mn-ea"/>
          <a:cs typeface="+mn-cs"/>
        </a:defRPr>
      </a:lvl6pPr>
      <a:lvl7pPr marL="2971505" indent="-228578" algn="l" defTabSz="449218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300">
          <a:solidFill>
            <a:srgbClr val="000000"/>
          </a:solidFill>
          <a:latin typeface="+mn-lt"/>
          <a:ea typeface="+mn-ea"/>
          <a:cs typeface="+mn-cs"/>
        </a:defRPr>
      </a:lvl7pPr>
      <a:lvl8pPr marL="3428660" indent="-228578" algn="l" defTabSz="449218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300">
          <a:solidFill>
            <a:srgbClr val="000000"/>
          </a:solidFill>
          <a:latin typeface="+mn-lt"/>
          <a:ea typeface="+mn-ea"/>
          <a:cs typeface="+mn-cs"/>
        </a:defRPr>
      </a:lvl8pPr>
      <a:lvl9pPr marL="3885814" indent="-228578" algn="l" defTabSz="449218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3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3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9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6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Imagen 1" descr="interior_imprimir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3" descr="interior_imprimir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n 4" descr="portada_imprimir_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n 5" descr="interior_imprimir_pp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3" r:id="rId2"/>
  </p:sldLayoutIdLst>
  <p:txStyles>
    <p:titleStyle>
      <a:lvl1pPr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2pPr>
      <a:lvl3pPr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3pPr>
      <a:lvl4pPr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4pPr>
      <a:lvl5pPr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5pPr>
      <a:lvl6pPr marL="2514352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6pPr>
      <a:lvl7pPr marL="2971505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7pPr>
      <a:lvl8pPr marL="3428660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8pPr>
      <a:lvl9pPr marL="3885814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8400">
          <a:solidFill>
            <a:srgbClr val="000000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</a:defRPr>
      </a:lvl9pPr>
    </p:titleStyle>
    <p:bodyStyle>
      <a:lvl1pPr marL="341313" indent="-341313"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6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36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600">
          <a:solidFill>
            <a:srgbClr val="000000"/>
          </a:solidFill>
          <a:latin typeface="+mn-lt"/>
          <a:ea typeface="+mn-ea"/>
          <a:cs typeface="+mn-cs"/>
        </a:defRPr>
      </a:lvl3pPr>
      <a:lvl4pPr marL="1598613" indent="-227013"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36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ctr" defTabSz="4476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3600">
          <a:solidFill>
            <a:srgbClr val="000000"/>
          </a:solidFill>
          <a:latin typeface="+mn-lt"/>
          <a:ea typeface="+mn-ea"/>
          <a:cs typeface="+mn-cs"/>
        </a:defRPr>
      </a:lvl5pPr>
      <a:lvl6pPr marL="2514352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3600">
          <a:solidFill>
            <a:srgbClr val="000000"/>
          </a:solidFill>
          <a:latin typeface="+mn-lt"/>
          <a:ea typeface="+mn-ea"/>
          <a:cs typeface="+mn-cs"/>
        </a:defRPr>
      </a:lvl6pPr>
      <a:lvl7pPr marL="2971505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3600">
          <a:solidFill>
            <a:srgbClr val="000000"/>
          </a:solidFill>
          <a:latin typeface="+mn-lt"/>
          <a:ea typeface="+mn-ea"/>
          <a:cs typeface="+mn-cs"/>
        </a:defRPr>
      </a:lvl7pPr>
      <a:lvl8pPr marL="3428660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3600">
          <a:solidFill>
            <a:srgbClr val="000000"/>
          </a:solidFill>
          <a:latin typeface="+mn-lt"/>
          <a:ea typeface="+mn-ea"/>
          <a:cs typeface="+mn-cs"/>
        </a:defRPr>
      </a:lvl8pPr>
      <a:lvl9pPr marL="3885814" indent="-228578" algn="ctr" defTabSz="449218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3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3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9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6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eywordtool.i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ilpatel.com/es/ubersugges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30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31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hyperlink" Target="http://tools.seochat.com/tools/code-to-text-ratio/?go=1&amp;tool=16&amp;url=arsys.es/dominios/registros.html&amp;imageverify=9NQ6K&amp;timehsh=625359775779493d&amp;toolsubmit=Check+Ratio#sthash.YL0eTZfY.dpbs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hyperlink" Target="https://answerthepublic.com/" TargetMode="External"/><Relationship Id="rId5" Type="http://schemas.openxmlformats.org/officeDocument/2006/relationships/hyperlink" Target="http://www.seopowersuite.es/rank-tracker/?a_contract_id=sps&amp;a_referer_id=581633" TargetMode="External"/><Relationship Id="rId4" Type="http://schemas.openxmlformats.org/officeDocument/2006/relationships/hyperlink" Target="http://es.semrush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anocabrera.com/wp-content/uploads/shutterstock_47321990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5421313" y="5740400"/>
            <a:ext cx="3921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4996" rIns="89991" bIns="44996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100">
                <a:solidFill>
                  <a:schemeClr val="bg1"/>
                </a:solidFill>
                <a:latin typeface="Gill Sans" charset="0"/>
                <a:ea typeface="ヒラギノ角ゴ ProN W3" charset="-128"/>
              </a:defRPr>
            </a:lvl9pPr>
          </a:lstStyle>
          <a:p>
            <a:pPr>
              <a:buClrTx/>
            </a:pPr>
            <a:r>
              <a:rPr lang="gl-ES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68958" y="1792085"/>
            <a:ext cx="11953328" cy="1152128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s-ES" sz="6000" dirty="0" smtClean="0"/>
              <a:t>Cómo posicionar tu web</a:t>
            </a:r>
            <a:endParaRPr lang="es-ES" sz="6000" dirty="0"/>
          </a:p>
        </p:txBody>
      </p:sp>
      <p:sp>
        <p:nvSpPr>
          <p:cNvPr id="9" name="Rectángulo 8"/>
          <p:cNvSpPr/>
          <p:nvPr/>
        </p:nvSpPr>
        <p:spPr>
          <a:xfrm>
            <a:off x="683940" y="4137446"/>
            <a:ext cx="2577306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400" dirty="0"/>
              <a:t>Factores Internos</a:t>
            </a:r>
          </a:p>
        </p:txBody>
      </p:sp>
      <p:sp>
        <p:nvSpPr>
          <p:cNvPr id="11" name="Título 3"/>
          <p:cNvSpPr txBox="1">
            <a:spLocks/>
          </p:cNvSpPr>
          <p:nvPr/>
        </p:nvSpPr>
        <p:spPr>
          <a:xfrm>
            <a:off x="668958" y="915566"/>
            <a:ext cx="10585176" cy="8747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algn="l" defTabSz="44767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80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67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67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67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675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4352" indent="-228578" algn="ctr" defTabSz="44921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1505" indent="-228578" algn="ctr" defTabSz="44921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8660" indent="-228578" algn="ctr" defTabSz="44921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814" indent="-228578" algn="ctr" defTabSz="449218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s-ES" sz="4400" kern="0" dirty="0" smtClean="0">
                <a:solidFill>
                  <a:schemeClr val="bg1">
                    <a:lumMod val="95000"/>
                  </a:schemeClr>
                </a:solidFill>
              </a:rPr>
              <a:t>SEO – Posicionamiento Orgánico</a:t>
            </a:r>
            <a:endParaRPr lang="es-ES" sz="4400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ángulo 8"/>
          <p:cNvSpPr/>
          <p:nvPr/>
        </p:nvSpPr>
        <p:spPr>
          <a:xfrm>
            <a:off x="668958" y="4814837"/>
            <a:ext cx="2736304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400" dirty="0"/>
              <a:t>Factores </a:t>
            </a:r>
            <a:r>
              <a:rPr lang="es-ES" sz="2400" dirty="0" smtClean="0"/>
              <a:t>Externos</a:t>
            </a:r>
            <a:endParaRPr lang="es-ES" sz="2400" dirty="0"/>
          </a:p>
        </p:txBody>
      </p:sp>
      <p:sp>
        <p:nvSpPr>
          <p:cNvPr id="12" name="Rectángulo 8"/>
          <p:cNvSpPr/>
          <p:nvPr/>
        </p:nvSpPr>
        <p:spPr>
          <a:xfrm>
            <a:off x="668958" y="5494461"/>
            <a:ext cx="331236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400" dirty="0" smtClean="0"/>
              <a:t>Herramientas a utilizar</a:t>
            </a:r>
            <a:endParaRPr lang="es-ES" sz="2400" dirty="0"/>
          </a:p>
        </p:txBody>
      </p:sp>
      <p:sp>
        <p:nvSpPr>
          <p:cNvPr id="13" name="Rectángulo 8"/>
          <p:cNvSpPr/>
          <p:nvPr/>
        </p:nvSpPr>
        <p:spPr>
          <a:xfrm>
            <a:off x="683940" y="3435846"/>
            <a:ext cx="3144986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400" dirty="0" err="1" smtClean="0"/>
              <a:t>Algortitmo</a:t>
            </a:r>
            <a:r>
              <a:rPr lang="es-ES" sz="2400" dirty="0" smtClean="0"/>
              <a:t> de Google</a:t>
            </a:r>
            <a:endParaRPr lang="es-ES" sz="2400" dirty="0"/>
          </a:p>
        </p:txBody>
      </p:sp>
      <p:pic>
        <p:nvPicPr>
          <p:cNvPr id="1026" name="Picture 2" descr="Resultado de imagen de seo positio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30" y="3512888"/>
            <a:ext cx="6336704" cy="472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82585" y="521523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SEO </a:t>
            </a:r>
            <a:r>
              <a:rPr lang="es-ES" dirty="0" err="1" smtClean="0"/>
              <a:t>On</a:t>
            </a:r>
            <a:r>
              <a:rPr lang="es-ES" dirty="0" smtClean="0"/>
              <a:t> Page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53714" y="1419622"/>
            <a:ext cx="47677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1. Edad del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2. Las </a:t>
            </a:r>
            <a:r>
              <a:rPr lang="es-ES" sz="1400" b="1" dirty="0" err="1">
                <a:solidFill>
                  <a:schemeClr val="tx1"/>
                </a:solidFill>
              </a:rPr>
              <a:t>keyword</a:t>
            </a:r>
            <a:r>
              <a:rPr lang="es-ES" sz="1400" b="1" dirty="0">
                <a:solidFill>
                  <a:schemeClr val="tx1"/>
                </a:solidFill>
              </a:rPr>
              <a:t> en el nombre de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3. La palabra clave como primer elemento del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4. La duración del tiempo de registro del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5. Palabra clave en subdominio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6. Historial del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7. </a:t>
            </a:r>
            <a:r>
              <a:rPr lang="es-ES" sz="1400" b="1" dirty="0" err="1">
                <a:solidFill>
                  <a:schemeClr val="tx1"/>
                </a:solidFill>
              </a:rPr>
              <a:t>Exact</a:t>
            </a:r>
            <a:r>
              <a:rPr lang="es-ES" sz="1400" b="1" dirty="0">
                <a:solidFill>
                  <a:schemeClr val="tx1"/>
                </a:solidFill>
              </a:rPr>
              <a:t> Match </a:t>
            </a:r>
            <a:r>
              <a:rPr lang="es-ES" sz="1400" b="1" dirty="0" err="1">
                <a:solidFill>
                  <a:schemeClr val="tx1"/>
                </a:solidFill>
              </a:rPr>
              <a:t>Domain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8. Whois público VS Whois privado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9. Whois de persona que ha realizado spam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10. La extensión del dominio para el país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11. Palabra clave en la etiqueta </a:t>
            </a:r>
            <a:r>
              <a:rPr lang="es-ES" sz="1400" b="1" dirty="0" err="1">
                <a:solidFill>
                  <a:schemeClr val="tx1"/>
                </a:solidFill>
              </a:rPr>
              <a:t>title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12. Etiqueta título que empieza por una palabra clave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13. </a:t>
            </a:r>
            <a:r>
              <a:rPr lang="es-ES" sz="1400" b="1" dirty="0" err="1">
                <a:solidFill>
                  <a:schemeClr val="tx1"/>
                </a:solidFill>
              </a:rPr>
              <a:t>Keyword</a:t>
            </a:r>
            <a:r>
              <a:rPr lang="es-ES" sz="1400" b="1" dirty="0">
                <a:solidFill>
                  <a:schemeClr val="tx1"/>
                </a:solidFill>
              </a:rPr>
              <a:t> dentro de la etiqueta “</a:t>
            </a:r>
            <a:r>
              <a:rPr lang="es-ES" sz="1400" b="1" dirty="0" err="1">
                <a:solidFill>
                  <a:schemeClr val="tx1"/>
                </a:solidFill>
              </a:rPr>
              <a:t>description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14. La palabra clave que aparece en el H1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15. Palabra clave utilizada con mayor frecuencia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16. La longitud de los textos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17. Densidad de palabra clave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18. La fuerza del contenido semántico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19. Palabras clave semánticas en </a:t>
            </a:r>
            <a:r>
              <a:rPr lang="es-ES" sz="1400" b="1" dirty="0" err="1">
                <a:solidFill>
                  <a:schemeClr val="tx1"/>
                </a:solidFill>
              </a:rPr>
              <a:t>title</a:t>
            </a:r>
            <a:r>
              <a:rPr lang="es-ES" sz="1400" b="1" dirty="0">
                <a:solidFill>
                  <a:schemeClr val="tx1"/>
                </a:solidFill>
              </a:rPr>
              <a:t> y </a:t>
            </a:r>
            <a:r>
              <a:rPr lang="es-ES" sz="1400" b="1" dirty="0" err="1">
                <a:solidFill>
                  <a:schemeClr val="tx1"/>
                </a:solidFill>
              </a:rPr>
              <a:t>description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20. Velocidad de carga de la </a:t>
            </a:r>
            <a:r>
              <a:rPr lang="es-ES" sz="1400" b="1" dirty="0" smtClean="0">
                <a:solidFill>
                  <a:schemeClr val="tx1"/>
                </a:solidFill>
              </a:rPr>
              <a:t>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21. Contenido duplicado en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22. </a:t>
            </a:r>
            <a:r>
              <a:rPr lang="es-ES" sz="1400" b="1" dirty="0" err="1">
                <a:solidFill>
                  <a:schemeClr val="tx1"/>
                </a:solidFill>
              </a:rPr>
              <a:t>Rel</a:t>
            </a:r>
            <a:r>
              <a:rPr lang="es-ES" sz="1400" b="1" dirty="0">
                <a:solidFill>
                  <a:schemeClr val="tx1"/>
                </a:solidFill>
              </a:rPr>
              <a:t> = canonical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23. Velocidad de carga de la página vía Chrome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24. Optimización de imágenes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25. Actualizaciones de contenido constante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26. Magnitud de la actualización del contenido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27. Actualización histórica de una página en concreto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28. Palabras clave predominantes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29. Palabras clave en H2, H3 y </a:t>
            </a:r>
            <a:r>
              <a:rPr lang="es-ES" sz="1400" b="1" dirty="0" err="1">
                <a:solidFill>
                  <a:schemeClr val="tx1"/>
                </a:solidFill>
              </a:rPr>
              <a:t>Tags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 smtClean="0">
                <a:solidFill>
                  <a:schemeClr val="tx1"/>
                </a:solidFill>
              </a:rPr>
              <a:t>30</a:t>
            </a:r>
            <a:r>
              <a:rPr lang="es-ES" sz="1400" b="1" dirty="0">
                <a:solidFill>
                  <a:schemeClr val="tx1"/>
                </a:solidFill>
              </a:rPr>
              <a:t>. El orden de las palabras claves es relevante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81526" y="1491630"/>
            <a:ext cx="657361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31. </a:t>
            </a:r>
            <a:r>
              <a:rPr lang="es-ES" sz="1400" b="1" dirty="0" err="1">
                <a:solidFill>
                  <a:schemeClr val="tx1"/>
                </a:solidFill>
              </a:rPr>
              <a:t>Outbound</a:t>
            </a:r>
            <a:r>
              <a:rPr lang="es-ES" sz="1400" b="1" dirty="0">
                <a:solidFill>
                  <a:schemeClr val="tx1"/>
                </a:solidFill>
              </a:rPr>
              <a:t> Link </a:t>
            </a:r>
            <a:r>
              <a:rPr lang="es-ES" sz="1400" b="1" dirty="0" err="1">
                <a:solidFill>
                  <a:schemeClr val="tx1"/>
                </a:solidFill>
              </a:rPr>
              <a:t>Quality</a:t>
            </a:r>
            <a:r>
              <a:rPr lang="es-ES" sz="1400" b="1" dirty="0">
                <a:solidFill>
                  <a:schemeClr val="tx1"/>
                </a:solidFill>
              </a:rPr>
              <a:t> o enlaces de calidad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32. </a:t>
            </a:r>
            <a:r>
              <a:rPr lang="es-ES" sz="1400" b="1" dirty="0" err="1">
                <a:solidFill>
                  <a:schemeClr val="tx1"/>
                </a:solidFill>
              </a:rPr>
              <a:t>Outbound</a:t>
            </a:r>
            <a:r>
              <a:rPr lang="es-ES" sz="1400" b="1" dirty="0">
                <a:solidFill>
                  <a:schemeClr val="tx1"/>
                </a:solidFill>
              </a:rPr>
              <a:t> Link </a:t>
            </a:r>
            <a:r>
              <a:rPr lang="es-ES" sz="1400" b="1" dirty="0" err="1">
                <a:solidFill>
                  <a:schemeClr val="tx1"/>
                </a:solidFill>
              </a:rPr>
              <a:t>Quality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Theme</a:t>
            </a:r>
            <a:r>
              <a:rPr lang="es-ES" sz="1400" b="1" dirty="0">
                <a:solidFill>
                  <a:schemeClr val="tx1"/>
                </a:solidFill>
              </a:rPr>
              <a:t> o enlaces de calidad relacionados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33. Una correcta gramática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34. Contenido sindicado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35. Contenido complementario útil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36. Número de enlaces entrantes Do </a:t>
            </a:r>
            <a:r>
              <a:rPr lang="es-ES" sz="1400" b="1" dirty="0" err="1">
                <a:solidFill>
                  <a:schemeClr val="tx1"/>
                </a:solidFill>
              </a:rPr>
              <a:t>Follow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37. Contenido multimedia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38. Número de enlaces internos en una sola dirección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39. La autoridad de las páginas con enlaces internos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40. Enlaces rotos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41. Nivel de lectura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42. Enlaces de afiliados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43. Errores HTML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44. Autoridad del hosting del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45. Page Rank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46. La longitud de las </a:t>
            </a:r>
            <a:r>
              <a:rPr lang="es-ES" sz="1400" b="1" dirty="0" err="1">
                <a:solidFill>
                  <a:schemeClr val="tx1"/>
                </a:solidFill>
              </a:rPr>
              <a:t>Url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47. Ruta de la </a:t>
            </a:r>
            <a:r>
              <a:rPr lang="es-ES" sz="1400" b="1" dirty="0" err="1">
                <a:solidFill>
                  <a:schemeClr val="tx1"/>
                </a:solidFill>
              </a:rPr>
              <a:t>Url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48. Editores humanos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49. Categoría de la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50. </a:t>
            </a:r>
            <a:r>
              <a:rPr lang="es-ES" sz="1400" b="1" dirty="0" err="1">
                <a:solidFill>
                  <a:schemeClr val="tx1"/>
                </a:solidFill>
              </a:rPr>
              <a:t>WordPress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Tags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51. </a:t>
            </a:r>
            <a:r>
              <a:rPr lang="es-ES" sz="1400" b="1" dirty="0" err="1">
                <a:solidFill>
                  <a:schemeClr val="tx1"/>
                </a:solidFill>
              </a:rPr>
              <a:t>Keyword</a:t>
            </a:r>
            <a:r>
              <a:rPr lang="es-ES" sz="1400" b="1" dirty="0">
                <a:solidFill>
                  <a:schemeClr val="tx1"/>
                </a:solidFill>
              </a:rPr>
              <a:t> en </a:t>
            </a:r>
            <a:r>
              <a:rPr lang="es-ES" sz="1400" b="1" dirty="0" err="1">
                <a:solidFill>
                  <a:schemeClr val="tx1"/>
                </a:solidFill>
              </a:rPr>
              <a:t>Url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52. </a:t>
            </a:r>
            <a:r>
              <a:rPr lang="es-ES" sz="1400" b="1" dirty="0" err="1">
                <a:solidFill>
                  <a:schemeClr val="tx1"/>
                </a:solidFill>
              </a:rPr>
              <a:t>Urls</a:t>
            </a:r>
            <a:r>
              <a:rPr lang="es-ES" sz="1400" b="1" dirty="0">
                <a:solidFill>
                  <a:schemeClr val="tx1"/>
                </a:solidFill>
              </a:rPr>
              <a:t> encadenadas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53. Citar páginas de referencia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55. Listas y galerías de imágenes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56. La importancia de un Sitemap.xml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57. Demasiados enlaces salientes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58. Cantidad de palabras clave para las que </a:t>
            </a:r>
            <a:r>
              <a:rPr lang="es-ES" sz="1400" b="1" dirty="0" err="1">
                <a:solidFill>
                  <a:schemeClr val="tx1"/>
                </a:solidFill>
              </a:rPr>
              <a:t>rankea</a:t>
            </a:r>
            <a:r>
              <a:rPr lang="es-ES" sz="1400" b="1" dirty="0">
                <a:solidFill>
                  <a:schemeClr val="tx1"/>
                </a:solidFill>
              </a:rPr>
              <a:t> tu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59. La edad de la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60 Páginas: “</a:t>
            </a:r>
            <a:r>
              <a:rPr lang="es-ES" sz="1400" b="1" dirty="0" err="1">
                <a:solidFill>
                  <a:schemeClr val="tx1"/>
                </a:solidFill>
              </a:rPr>
              <a:t>user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friendly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layout</a:t>
            </a:r>
            <a:r>
              <a:rPr lang="es-ES" sz="1400" b="1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91. Enlaces negativos de baja calidad</a:t>
            </a:r>
          </a:p>
        </p:txBody>
      </p:sp>
    </p:spTree>
    <p:extLst>
      <p:ext uri="{BB962C8B-B14F-4D97-AF65-F5344CB8AC3E}">
        <p14:creationId xmlns:p14="http://schemas.microsoft.com/office/powerpoint/2010/main" val="5273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82585" y="521523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SEO </a:t>
            </a:r>
            <a:r>
              <a:rPr lang="es-ES" dirty="0" err="1" smtClean="0"/>
              <a:t>On</a:t>
            </a:r>
            <a:r>
              <a:rPr lang="es-ES" dirty="0" smtClean="0"/>
              <a:t> Page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53714" y="1419622"/>
            <a:ext cx="476777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92. Cuidado con el </a:t>
            </a:r>
            <a:r>
              <a:rPr lang="es-ES" sz="1400" b="1" dirty="0" err="1">
                <a:solidFill>
                  <a:schemeClr val="tx1"/>
                </a:solidFill>
              </a:rPr>
              <a:t>guest</a:t>
            </a:r>
            <a:r>
              <a:rPr lang="es-ES" sz="1400" b="1" dirty="0">
                <a:solidFill>
                  <a:schemeClr val="tx1"/>
                </a:solidFill>
              </a:rPr>
              <a:t> post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93. Enlaces desde la home aportan más fuerza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94. Enlaces No </a:t>
            </a:r>
            <a:r>
              <a:rPr lang="es-ES" sz="1400" b="1" dirty="0" err="1">
                <a:solidFill>
                  <a:schemeClr val="tx1"/>
                </a:solidFill>
              </a:rPr>
              <a:t>Follow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95. Patrón de enlaces variado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96. Enlaces contextuales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97. Enlaces patrocinados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98. Excesivas </a:t>
            </a:r>
            <a:r>
              <a:rPr lang="es-ES" sz="1400" b="1" dirty="0" err="1">
                <a:solidFill>
                  <a:schemeClr val="tx1"/>
                </a:solidFill>
              </a:rPr>
              <a:t>redireccones</a:t>
            </a:r>
            <a:r>
              <a:rPr lang="es-ES" sz="1400" b="1" dirty="0">
                <a:solidFill>
                  <a:schemeClr val="tx1"/>
                </a:solidFill>
              </a:rPr>
              <a:t> 301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99. Anchor </a:t>
            </a:r>
            <a:r>
              <a:rPr lang="es-ES" sz="1400" b="1" dirty="0" err="1">
                <a:solidFill>
                  <a:schemeClr val="tx1"/>
                </a:solidFill>
              </a:rPr>
              <a:t>text</a:t>
            </a:r>
            <a:r>
              <a:rPr lang="es-ES" sz="1400" b="1" dirty="0">
                <a:solidFill>
                  <a:schemeClr val="tx1"/>
                </a:solidFill>
              </a:rPr>
              <a:t> del enlace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100. Anchor </a:t>
            </a:r>
            <a:r>
              <a:rPr lang="es-ES" sz="1400" b="1" dirty="0" err="1">
                <a:solidFill>
                  <a:schemeClr val="tx1"/>
                </a:solidFill>
              </a:rPr>
              <a:t>text</a:t>
            </a:r>
            <a:r>
              <a:rPr lang="es-ES" sz="1400" b="1" dirty="0">
                <a:solidFill>
                  <a:schemeClr val="tx1"/>
                </a:solidFill>
              </a:rPr>
              <a:t> de los enlaces internos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101. El título del enlace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102. Enlaces desde un país determinado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103. Localización del enlace en el contenido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104. Localización del enlace en páginas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105. Enlace desde dominio relacionado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105. Enlaces desde páginas relacionadas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106. “Link </a:t>
            </a:r>
            <a:r>
              <a:rPr lang="es-ES" sz="1400" b="1" dirty="0" err="1">
                <a:solidFill>
                  <a:schemeClr val="tx1"/>
                </a:solidFill>
              </a:rPr>
              <a:t>sentiment</a:t>
            </a:r>
            <a:r>
              <a:rPr lang="es-ES" sz="1400" b="1" dirty="0">
                <a:solidFill>
                  <a:schemeClr val="tx1"/>
                </a:solidFill>
              </a:rPr>
              <a:t>” o enlaces con “sentimiento positivo”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107. </a:t>
            </a:r>
            <a:r>
              <a:rPr lang="es-ES" sz="1400" b="1" dirty="0" err="1">
                <a:solidFill>
                  <a:schemeClr val="tx1"/>
                </a:solidFill>
              </a:rPr>
              <a:t>Keyword</a:t>
            </a:r>
            <a:r>
              <a:rPr lang="es-ES" sz="1400" b="1" dirty="0">
                <a:solidFill>
                  <a:schemeClr val="tx1"/>
                </a:solidFill>
              </a:rPr>
              <a:t> en el título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108. Velocidad de enlaces creciente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109. Velocidad de enlaces decreciente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110. Links desde “</a:t>
            </a:r>
            <a:r>
              <a:rPr lang="es-ES" sz="1400" b="1" dirty="0" err="1">
                <a:solidFill>
                  <a:schemeClr val="tx1"/>
                </a:solidFill>
              </a:rPr>
              <a:t>Hub</a:t>
            </a:r>
            <a:r>
              <a:rPr lang="es-ES" sz="1400" b="1" dirty="0">
                <a:solidFill>
                  <a:schemeClr val="tx1"/>
                </a:solidFill>
              </a:rPr>
              <a:t>” </a:t>
            </a:r>
            <a:r>
              <a:rPr lang="es-ES" sz="1400" b="1" dirty="0" err="1">
                <a:solidFill>
                  <a:schemeClr val="tx1"/>
                </a:solidFill>
              </a:rPr>
              <a:t>Pages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111. Enlaces desde sitios de autoridad globales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112. Enlaces No </a:t>
            </a:r>
            <a:r>
              <a:rPr lang="es-ES" sz="1400" b="1" dirty="0" err="1">
                <a:solidFill>
                  <a:schemeClr val="tx1"/>
                </a:solidFill>
              </a:rPr>
              <a:t>Follow</a:t>
            </a:r>
            <a:r>
              <a:rPr lang="es-ES" sz="1400" b="1" dirty="0">
                <a:solidFill>
                  <a:schemeClr val="tx1"/>
                </a:solidFill>
              </a:rPr>
              <a:t> desde la Wikipedia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113. “Co-ocurrencias”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114. Edad de los </a:t>
            </a:r>
            <a:r>
              <a:rPr lang="es-ES" sz="1400" b="1" dirty="0" err="1">
                <a:solidFill>
                  <a:schemeClr val="tx1"/>
                </a:solidFill>
              </a:rPr>
              <a:t>backlinks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115. Links reales VS Links “</a:t>
            </a:r>
            <a:r>
              <a:rPr lang="es-ES" sz="1400" b="1" dirty="0" err="1">
                <a:solidFill>
                  <a:schemeClr val="tx1"/>
                </a:solidFill>
              </a:rPr>
              <a:t>splogs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116. Perfil de enlaces natural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117. Intercambio recíproco de enlaces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118. Enlaces generados por usuarios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119. Links desde redirecciones 301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120. </a:t>
            </a:r>
            <a:r>
              <a:rPr lang="es-ES" sz="1400" b="1" dirty="0" err="1">
                <a:solidFill>
                  <a:schemeClr val="tx1"/>
                </a:solidFill>
              </a:rPr>
              <a:t>Microformatos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smtClean="0">
                <a:solidFill>
                  <a:schemeClr val="tx1"/>
                </a:solidFill>
              </a:rPr>
              <a:t>Schema.org</a:t>
            </a:r>
          </a:p>
          <a:p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81526" y="1491630"/>
            <a:ext cx="6573615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120. </a:t>
            </a:r>
            <a:r>
              <a:rPr lang="es-ES" sz="1400" b="1" dirty="0" err="1">
                <a:solidFill>
                  <a:schemeClr val="tx1"/>
                </a:solidFill>
              </a:rPr>
              <a:t>Microformatos</a:t>
            </a:r>
            <a:r>
              <a:rPr lang="es-ES" sz="1400" b="1" dirty="0">
                <a:solidFill>
                  <a:schemeClr val="tx1"/>
                </a:solidFill>
              </a:rPr>
              <a:t> Schema.org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121. Lista de páginas en </a:t>
            </a:r>
            <a:r>
              <a:rPr lang="es-ES" sz="1400" b="1" dirty="0" err="1">
                <a:solidFill>
                  <a:schemeClr val="tx1"/>
                </a:solidFill>
              </a:rPr>
              <a:t>Dmoz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122. Lista de páginas en Yahoo!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123. Número de enlaces salientes de la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124. Enlaces desde perfiles de foro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125. Número de palabras que acompañan al contenido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126. Enlaces desde contenido cualificado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127. Compresión de enlaces repetidos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128. CTR mayor para una </a:t>
            </a:r>
            <a:r>
              <a:rPr lang="es-ES" sz="1400" b="1" dirty="0" err="1">
                <a:solidFill>
                  <a:schemeClr val="tx1"/>
                </a:solidFill>
              </a:rPr>
              <a:t>key</a:t>
            </a:r>
            <a:r>
              <a:rPr lang="es-ES" sz="1400" b="1" dirty="0">
                <a:solidFill>
                  <a:schemeClr val="tx1"/>
                </a:solidFill>
              </a:rPr>
              <a:t> en los resultados de búsqueda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129. Un mayor CTR por páginas global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130. Porcentaje de rebote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131. El tráfico directo beneficia tu SEO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132. Tráfico repetido o tráfico recurrente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133. Páginas grandes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134. Chrome </a:t>
            </a:r>
            <a:r>
              <a:rPr lang="es-ES" sz="1400" b="1" dirty="0" err="1">
                <a:solidFill>
                  <a:schemeClr val="tx1"/>
                </a:solidFill>
              </a:rPr>
              <a:t>Bookmarks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135. Google </a:t>
            </a:r>
            <a:r>
              <a:rPr lang="es-ES" sz="1400" b="1" dirty="0" err="1">
                <a:solidFill>
                  <a:schemeClr val="tx1"/>
                </a:solidFill>
              </a:rPr>
              <a:t>Toolbar</a:t>
            </a:r>
            <a:r>
              <a:rPr lang="es-ES" sz="1400" b="1" dirty="0">
                <a:solidFill>
                  <a:schemeClr val="tx1"/>
                </a:solidFill>
              </a:rPr>
              <a:t> Data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136. Número de comentarios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137. Tiempo en página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138. Las consultas merecen frescura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139. Las consultas merecen diversidad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140. Historial de navegación del usuario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141. Historial de búsquedas del usuario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142. Geo-</a:t>
            </a:r>
            <a:r>
              <a:rPr lang="es-ES" sz="1400" b="1" dirty="0" err="1">
                <a:solidFill>
                  <a:schemeClr val="tx1"/>
                </a:solidFill>
              </a:rPr>
              <a:t>targeting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143. Búsqueda segura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144. Círculos de Google como factor relevante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145. “DMCA </a:t>
            </a:r>
            <a:r>
              <a:rPr lang="es-ES" sz="1400" b="1" dirty="0" err="1">
                <a:solidFill>
                  <a:schemeClr val="tx1"/>
                </a:solidFill>
              </a:rPr>
              <a:t>Complaints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146. Diversidad de dominios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147. Búsquedas transaccionales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148. Búsquedas locales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149. Cuadro de noticias de Google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150. Preferencia a las marcas</a:t>
            </a:r>
          </a:p>
        </p:txBody>
      </p:sp>
    </p:spTree>
    <p:extLst>
      <p:ext uri="{BB962C8B-B14F-4D97-AF65-F5344CB8AC3E}">
        <p14:creationId xmlns:p14="http://schemas.microsoft.com/office/powerpoint/2010/main" val="12840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82585" y="521523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SEO </a:t>
            </a:r>
            <a:r>
              <a:rPr lang="es-ES" dirty="0" err="1" smtClean="0"/>
              <a:t>On</a:t>
            </a:r>
            <a:r>
              <a:rPr lang="es-ES" dirty="0" smtClean="0"/>
              <a:t> Page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53714" y="1419622"/>
            <a:ext cx="476777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/>
                </a:solidFill>
              </a:rPr>
              <a:t>151. Resultados comerciales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152. Imágenes en los resultados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153. Preferencia por </a:t>
            </a:r>
            <a:r>
              <a:rPr lang="es-ES" sz="1400" b="1" dirty="0" err="1">
                <a:solidFill>
                  <a:schemeClr val="tx1"/>
                </a:solidFill>
              </a:rPr>
              <a:t>keywords</a:t>
            </a:r>
            <a:r>
              <a:rPr lang="es-ES" sz="1400" b="1" dirty="0">
                <a:solidFill>
                  <a:schemeClr val="tx1"/>
                </a:solidFill>
              </a:rPr>
              <a:t> de marca en marcas comerciales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154. Número de Tweets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155. Influencia del perfil de Twitter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156. Número de </a:t>
            </a:r>
            <a:r>
              <a:rPr lang="es-ES" sz="1400" b="1" dirty="0" err="1">
                <a:solidFill>
                  <a:schemeClr val="tx1"/>
                </a:solidFill>
              </a:rPr>
              <a:t>Likes</a:t>
            </a:r>
            <a:r>
              <a:rPr lang="es-ES" sz="1400" b="1" dirty="0">
                <a:solidFill>
                  <a:schemeClr val="tx1"/>
                </a:solidFill>
              </a:rPr>
              <a:t> en Facebook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157. Facebook Shares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158. Autoridad de la cuenta de Facebook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159. Los </a:t>
            </a:r>
            <a:r>
              <a:rPr lang="es-ES" sz="1400" b="1" dirty="0" err="1">
                <a:solidFill>
                  <a:schemeClr val="tx1"/>
                </a:solidFill>
              </a:rPr>
              <a:t>Pins</a:t>
            </a:r>
            <a:r>
              <a:rPr lang="es-ES" sz="1400" b="1" dirty="0">
                <a:solidFill>
                  <a:schemeClr val="tx1"/>
                </a:solidFill>
              </a:rPr>
              <a:t> de Pinterest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160. Votos en plataformas sociales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161. Número de +1 en Google Plus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162. Autoridad de la cuenta de Google+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163. Verificación de autor a través de Google Plus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164. Señales sociales de relevancia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165. Señales sociales por </a:t>
            </a:r>
            <a:r>
              <a:rPr lang="es-ES" sz="1400" b="1" dirty="0" err="1">
                <a:solidFill>
                  <a:schemeClr val="tx1"/>
                </a:solidFill>
              </a:rPr>
              <a:t>leveles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166. Nombre de marca en el anchor </a:t>
            </a:r>
            <a:r>
              <a:rPr lang="es-ES" sz="1400" b="1" dirty="0" err="1">
                <a:solidFill>
                  <a:schemeClr val="tx1"/>
                </a:solidFill>
              </a:rPr>
              <a:t>text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167. Búsquedas de marca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168. Marcas que tienen una página en Facebook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169. Sitios con gran número de </a:t>
            </a:r>
            <a:r>
              <a:rPr lang="es-ES" sz="1400" b="1" dirty="0" err="1">
                <a:solidFill>
                  <a:schemeClr val="tx1"/>
                </a:solidFill>
              </a:rPr>
              <a:t>Followers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170. Página de empresa con perfil de </a:t>
            </a:r>
            <a:r>
              <a:rPr lang="es-ES" sz="1400" b="1" dirty="0" err="1">
                <a:solidFill>
                  <a:schemeClr val="tx1"/>
                </a:solidFill>
              </a:rPr>
              <a:t>Linkedin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171. Empleados de </a:t>
            </a:r>
            <a:r>
              <a:rPr lang="es-ES" sz="1400" b="1" dirty="0" err="1">
                <a:solidFill>
                  <a:schemeClr val="tx1"/>
                </a:solidFill>
              </a:rPr>
              <a:t>Linkedin</a:t>
            </a:r>
            <a:r>
              <a:rPr lang="es-ES" sz="1400" b="1" dirty="0">
                <a:solidFill>
                  <a:schemeClr val="tx1"/>
                </a:solidFill>
              </a:rPr>
              <a:t> en tu compañía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172. Cuentas con interacción potente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173. Menciones en Google News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174. Co-citaciones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175. Número de suscriptores por RSS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176. Localización del negocio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177. Penalización de Panda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178. Enlaces desde sitios con baja autoridad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179. Enlaces desde directorios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180. Pop-ups y excesiva publicidad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81526" y="1491630"/>
            <a:ext cx="65736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tx1"/>
                </a:solidFill>
              </a:rPr>
              <a:t>181</a:t>
            </a:r>
            <a:r>
              <a:rPr lang="es-ES" sz="1400" b="1" dirty="0">
                <a:solidFill>
                  <a:schemeClr val="tx1"/>
                </a:solidFill>
              </a:rPr>
              <a:t>. Páginas </a:t>
            </a:r>
            <a:r>
              <a:rPr lang="es-ES" sz="1400" b="1" dirty="0" err="1">
                <a:solidFill>
                  <a:schemeClr val="tx1"/>
                </a:solidFill>
              </a:rPr>
              <a:t>sobreoptimizadas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182. “</a:t>
            </a:r>
            <a:r>
              <a:rPr lang="es-ES" sz="1400" b="1" dirty="0" err="1">
                <a:solidFill>
                  <a:schemeClr val="tx1"/>
                </a:solidFill>
              </a:rPr>
              <a:t>Ads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Above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the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fold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183. Sitios de afiliados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184. Ocultar enlaces de afiliados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185. Contenido autogenerado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186. Exceso de No </a:t>
            </a:r>
            <a:r>
              <a:rPr lang="es-ES" sz="1400" b="1" dirty="0" err="1">
                <a:solidFill>
                  <a:schemeClr val="tx1"/>
                </a:solidFill>
              </a:rPr>
              <a:t>Follow</a:t>
            </a:r>
            <a:r>
              <a:rPr lang="es-ES" sz="1400" b="1" dirty="0">
                <a:solidFill>
                  <a:schemeClr val="tx1"/>
                </a:solidFill>
              </a:rPr>
              <a:t> hacia un mismo contenido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187. Direcciones de IP marcadas como Spam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188. “Meta </a:t>
            </a:r>
            <a:r>
              <a:rPr lang="es-ES" sz="1400" b="1" dirty="0" err="1">
                <a:solidFill>
                  <a:schemeClr val="tx1"/>
                </a:solidFill>
              </a:rPr>
              <a:t>tag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Spamming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189. Afluencia masiva de enlaces de golpe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190. Penalización de Google </a:t>
            </a:r>
            <a:r>
              <a:rPr lang="es-ES" sz="1400" b="1" dirty="0" err="1">
                <a:solidFill>
                  <a:schemeClr val="tx1"/>
                </a:solidFill>
              </a:rPr>
              <a:t>Penguin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191. Perfil de enlaces de calidad limitada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192. Vincular relevancia de dominio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193. Advertencias de </a:t>
            </a:r>
            <a:r>
              <a:rPr lang="es-ES" sz="1400" b="1" dirty="0" err="1">
                <a:solidFill>
                  <a:schemeClr val="tx1"/>
                </a:solidFill>
              </a:rPr>
              <a:t>backlinks</a:t>
            </a:r>
            <a:r>
              <a:rPr lang="es-ES" sz="1400" b="1" dirty="0">
                <a:solidFill>
                  <a:schemeClr val="tx1"/>
                </a:solidFill>
              </a:rPr>
              <a:t> antinaturales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194. Enlaces desde la misma clase IP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195. Anchor </a:t>
            </a:r>
            <a:r>
              <a:rPr lang="es-ES" sz="1400" b="1" dirty="0" err="1">
                <a:solidFill>
                  <a:schemeClr val="tx1"/>
                </a:solidFill>
              </a:rPr>
              <a:t>text</a:t>
            </a:r>
            <a:r>
              <a:rPr lang="es-ES" sz="1400" b="1" dirty="0">
                <a:solidFill>
                  <a:schemeClr val="tx1"/>
                </a:solidFill>
              </a:rPr>
              <a:t> “tóxicos”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196. Penalizaciones manuales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197. Venta de enlaces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198. Google </a:t>
            </a:r>
            <a:r>
              <a:rPr lang="es-ES" sz="1400" b="1" dirty="0" err="1">
                <a:solidFill>
                  <a:schemeClr val="tx1"/>
                </a:solidFill>
              </a:rPr>
              <a:t>Sandbox</a:t>
            </a:r>
            <a:endParaRPr lang="es-ES" sz="1400" b="1" dirty="0">
              <a:solidFill>
                <a:schemeClr val="tx1"/>
              </a:solidFill>
            </a:endParaRPr>
          </a:p>
          <a:p>
            <a:r>
              <a:rPr lang="es-ES" sz="1400" b="1" dirty="0">
                <a:solidFill>
                  <a:schemeClr val="tx1"/>
                </a:solidFill>
              </a:rPr>
              <a:t>199. “Ya utilicé </a:t>
            </a:r>
            <a:r>
              <a:rPr lang="es-ES" sz="1400" b="1" dirty="0" err="1">
                <a:solidFill>
                  <a:schemeClr val="tx1"/>
                </a:solidFill>
              </a:rPr>
              <a:t>Disavow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  <a:r>
              <a:rPr lang="es-ES" sz="1400" b="1" dirty="0" err="1">
                <a:solidFill>
                  <a:schemeClr val="tx1"/>
                </a:solidFill>
              </a:rPr>
              <a:t>Tool</a:t>
            </a:r>
            <a:r>
              <a:rPr lang="es-ES" sz="1400" b="1" dirty="0">
                <a:solidFill>
                  <a:schemeClr val="tx1"/>
                </a:solidFill>
              </a:rPr>
              <a:t>”</a:t>
            </a:r>
          </a:p>
          <a:p>
            <a:r>
              <a:rPr lang="es-ES" sz="1400" b="1" dirty="0">
                <a:solidFill>
                  <a:schemeClr val="tx1"/>
                </a:solidFill>
              </a:rPr>
              <a:t>200. Google Dance</a:t>
            </a:r>
          </a:p>
        </p:txBody>
      </p:sp>
    </p:spTree>
    <p:extLst>
      <p:ext uri="{BB962C8B-B14F-4D97-AF65-F5344CB8AC3E}">
        <p14:creationId xmlns:p14="http://schemas.microsoft.com/office/powerpoint/2010/main" val="35747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96950" y="1347614"/>
            <a:ext cx="11233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Google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AdWords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Keyword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Planner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 https://adwords.google.es/KeywordPlanner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Factores Internos: Palabras Clave / </a:t>
            </a:r>
            <a:r>
              <a:rPr lang="es-ES" dirty="0" err="1" smtClean="0"/>
              <a:t>Keywords</a:t>
            </a:r>
            <a:endParaRPr lang="es-ES" dirty="0"/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8" y="2067693"/>
            <a:ext cx="4019748" cy="2813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5781526" y="1851670"/>
            <a:ext cx="626469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Con el planificador de palabras clave de Google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AdWords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podemos seleccionar los términos mas adecuados para posicionar nuestra web. Nos da información de valor referente al número de visitas mensuales de cada palabra clave, la competencia y en el caso de querer hacer una campaña de pago, la puja sugerida.</a:t>
            </a:r>
          </a:p>
          <a:p>
            <a:pPr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También podemos ver la tendencia de búsqueda por dispositivo, por móvil o por ubicación.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49" y="3723878"/>
            <a:ext cx="4340646" cy="4066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70" y="6029449"/>
            <a:ext cx="5824680" cy="2086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8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96950" y="1347614"/>
            <a:ext cx="1123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hlinkClick r:id="rId3"/>
              </a:rPr>
              <a:t>https://keywordtool.io/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Factores Internos: Palabras Clave / </a:t>
            </a:r>
            <a:r>
              <a:rPr lang="es-ES" dirty="0" err="1" smtClean="0"/>
              <a:t>Keywords</a:t>
            </a:r>
            <a:endParaRPr lang="es-ES" dirty="0"/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6" y="1995686"/>
            <a:ext cx="10386960" cy="258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5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Factores Internos: Palabras Clave / </a:t>
            </a:r>
            <a:r>
              <a:rPr lang="es-ES" dirty="0" err="1" smtClean="0"/>
              <a:t>Keywords</a:t>
            </a:r>
            <a:endParaRPr lang="es-ES" dirty="0"/>
          </a:p>
        </p:txBody>
      </p:sp>
      <p:pic>
        <p:nvPicPr>
          <p:cNvPr id="1026" name="Picture 2" descr="https://campamentoweb.com/wp-content/uploads/2018/03/ahref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7" y="1995686"/>
            <a:ext cx="5286375" cy="433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mpamentoweb.com/wp-content/uploads/2018/03/ahrefs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8" y="4587974"/>
            <a:ext cx="7991475" cy="3076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96950" y="1347614"/>
            <a:ext cx="1123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</a:rPr>
              <a:t>Herramienta </a:t>
            </a:r>
            <a:r>
              <a:rPr lang="es-ES" sz="1800" dirty="0" err="1" smtClean="0">
                <a:solidFill>
                  <a:schemeClr val="tx1"/>
                </a:solidFill>
              </a:rPr>
              <a:t>ahrefs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Factores Internos: Palabras Clave / </a:t>
            </a:r>
            <a:r>
              <a:rPr lang="es-ES" dirty="0" err="1" smtClean="0"/>
              <a:t>Keywords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96950" y="1347614"/>
            <a:ext cx="1123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chemeClr val="tx1"/>
                </a:solidFill>
              </a:rPr>
              <a:t>Neil </a:t>
            </a:r>
            <a:r>
              <a:rPr lang="es-ES" sz="1800" dirty="0" err="1" smtClean="0">
                <a:solidFill>
                  <a:schemeClr val="tx1"/>
                </a:solidFill>
              </a:rPr>
              <a:t>Patel</a:t>
            </a:r>
            <a:r>
              <a:rPr lang="es-ES" sz="1800" dirty="0" smtClean="0">
                <a:solidFill>
                  <a:schemeClr val="tx1"/>
                </a:solidFill>
              </a:rPr>
              <a:t>: </a:t>
            </a:r>
            <a:r>
              <a:rPr lang="es-ES" sz="1800" dirty="0" err="1" smtClean="0">
                <a:solidFill>
                  <a:schemeClr val="tx1"/>
                </a:solidFill>
              </a:rPr>
              <a:t>Ubersuggest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S" sz="1800" dirty="0">
                <a:hlinkClick r:id="rId3"/>
              </a:rPr>
              <a:t>https://neilpatel.com/es/ubersuggest/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7" y="2067694"/>
            <a:ext cx="5730737" cy="2682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3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utilizar tus </a:t>
            </a:r>
            <a:r>
              <a:rPr lang="es-ES" b="1" dirty="0" err="1"/>
              <a:t>Keywords</a:t>
            </a:r>
            <a:r>
              <a:rPr lang="es-ES" b="1" dirty="0"/>
              <a:t> en el SEO </a:t>
            </a:r>
            <a:r>
              <a:rPr lang="es-ES" b="1" dirty="0" err="1"/>
              <a:t>On</a:t>
            </a:r>
            <a:r>
              <a:rPr lang="es-ES" b="1" dirty="0"/>
              <a:t> Page.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96950" y="1603702"/>
            <a:ext cx="11305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Nunca sobre-</a:t>
            </a:r>
            <a:r>
              <a:rPr lang="es-ES" sz="1800" b="1" dirty="0" err="1">
                <a:solidFill>
                  <a:schemeClr val="tx1"/>
                </a:solidFill>
              </a:rPr>
              <a:t>optimizes</a:t>
            </a:r>
            <a:r>
              <a:rPr lang="es-ES" sz="1800" dirty="0">
                <a:solidFill>
                  <a:schemeClr val="tx1"/>
                </a:solidFill>
              </a:rPr>
              <a:t> una página con tus </a:t>
            </a:r>
            <a:r>
              <a:rPr lang="es-ES" sz="1800" dirty="0" err="1">
                <a:solidFill>
                  <a:schemeClr val="tx1"/>
                </a:solidFill>
              </a:rPr>
              <a:t>keywords</a:t>
            </a:r>
            <a:r>
              <a:rPr lang="es-ES" sz="1800" dirty="0">
                <a:solidFill>
                  <a:schemeClr val="tx1"/>
                </a:solidFill>
              </a:rPr>
              <a:t>. Google se dará cuenta más pronto o más tarde. Y últimamente se da cuenta bastante pronto</a:t>
            </a:r>
            <a:r>
              <a:rPr lang="es-ES" sz="1800" dirty="0" smtClean="0">
                <a:solidFill>
                  <a:schemeClr val="tx1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Aprende a utilizar sinónimos y términos relacionados</a:t>
            </a:r>
            <a:r>
              <a:rPr lang="es-ES" sz="1800" dirty="0">
                <a:solidFill>
                  <a:schemeClr val="tx1"/>
                </a:solidFill>
              </a:rPr>
              <a:t> con tus </a:t>
            </a:r>
            <a:r>
              <a:rPr lang="es-ES" sz="1800" dirty="0" err="1">
                <a:solidFill>
                  <a:schemeClr val="tx1"/>
                </a:solidFill>
              </a:rPr>
              <a:t>keywords</a:t>
            </a:r>
            <a:r>
              <a:rPr lang="es-ES" sz="1800" dirty="0">
                <a:solidFill>
                  <a:schemeClr val="tx1"/>
                </a:solidFill>
              </a:rPr>
              <a:t>, de esta forma evitarás repetirlos tan a menudo, y te posicionarás por más palabras clave secundarias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No prestes demasiada atención a la "densidad de </a:t>
            </a:r>
            <a:r>
              <a:rPr lang="es-ES" sz="1800" b="1" dirty="0" err="1">
                <a:solidFill>
                  <a:schemeClr val="tx1"/>
                </a:solidFill>
              </a:rPr>
              <a:t>Keywords</a:t>
            </a:r>
            <a:r>
              <a:rPr lang="es-ES" sz="1800" b="1" dirty="0">
                <a:solidFill>
                  <a:schemeClr val="tx1"/>
                </a:solidFill>
              </a:rPr>
              <a:t>"</a:t>
            </a:r>
            <a:r>
              <a:rPr lang="es-ES" sz="1800" dirty="0">
                <a:solidFill>
                  <a:schemeClr val="tx1"/>
                </a:solidFill>
              </a:rPr>
              <a:t>, no hay ninguna fórmula mágica que te diga cuantas veces o con qué frecuencia debes utilizar tus palabras clave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No te obsesiones con colocar tus </a:t>
            </a:r>
            <a:r>
              <a:rPr lang="es-ES" sz="1800" b="1" dirty="0" err="1">
                <a:solidFill>
                  <a:schemeClr val="tx1"/>
                </a:solidFill>
              </a:rPr>
              <a:t>Keywords</a:t>
            </a:r>
            <a:r>
              <a:rPr lang="es-ES" sz="1800" dirty="0">
                <a:solidFill>
                  <a:schemeClr val="tx1"/>
                </a:solidFill>
              </a:rPr>
              <a:t> en todos los lugares posibles, te arriesgas a recibir una penalización de Google.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 bwMode="auto">
          <a:xfrm>
            <a:off x="740966" y="1347614"/>
            <a:ext cx="108732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Estructura </a:t>
            </a:r>
            <a:r>
              <a:rPr lang="es-ES" dirty="0" smtClean="0"/>
              <a:t>HTML – Etiqueta meta </a:t>
            </a:r>
            <a:r>
              <a:rPr lang="es-ES" dirty="0" err="1" smtClean="0"/>
              <a:t>keywords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68958" y="2101235"/>
            <a:ext cx="11874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Keywords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es un meta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tag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obsoleto que no se utiliza desde 2009 gracias su abuso para ganar posiciones (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keyword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stuffing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). Debemos identificar nuestras palabras clave a la hora de conformar el contenido de nuestra web, sin sobrepasar el 6% en la misma página, podemos utilizar sinónimos, plurales y derivados.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Les daremos mas importancia si las incluimos en etiquetas de título (H1, H2, H3,…) y las utilizamos en imágenes y enlaces (nombre de archivo,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title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y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alt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Herramienta para saber la densidad de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palabras clave: http://tools.seobook.com/general/keyword-density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/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32" y="4948014"/>
            <a:ext cx="4680510" cy="3045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740966" y="1347614"/>
            <a:ext cx="11233248" cy="37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>
                <a:latin typeface="Trebuchet MS" panose="020B0603020202020204" pitchFamily="34" charset="0"/>
              </a:rPr>
              <a:t>="</a:t>
            </a:r>
            <a:r>
              <a:rPr lang="es-ES" sz="1400" dirty="0" err="1">
                <a:latin typeface="Trebuchet MS" panose="020B0603020202020204" pitchFamily="34" charset="0"/>
              </a:rPr>
              <a:t>keywords</a:t>
            </a:r>
            <a:r>
              <a:rPr lang="es-ES" sz="1400" dirty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=“keyword1, keyword2,… keyword10"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Estructura </a:t>
            </a:r>
            <a:r>
              <a:rPr lang="es-ES" dirty="0" smtClean="0"/>
              <a:t>HTML – Meta </a:t>
            </a:r>
            <a:r>
              <a:rPr lang="es-ES" dirty="0" err="1" smtClean="0"/>
              <a:t>Tags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 bwMode="auto">
          <a:xfrm>
            <a:off x="740966" y="1531987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40966" y="1531987"/>
            <a:ext cx="11233248" cy="37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dirty="0" err="1" smtClean="0">
                <a:latin typeface="Trebuchet MS" panose="020B0603020202020204" pitchFamily="34" charset="0"/>
              </a:rPr>
              <a:t>description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=“descripción de la página en una longitud no superior a 156 caracteres"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8958" y="2285608"/>
            <a:ext cx="1187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Se utiliza para describir brevemente (no superior a 156 caracteres, óptimo 153) el contenido de la página, será visible en la página de resultado de los buscadores.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740966" y="3476203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0966" y="3476203"/>
            <a:ext cx="11233248" cy="37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 smtClean="0">
                <a:latin typeface="Trebuchet MS" panose="020B0603020202020204" pitchFamily="34" charset="0"/>
              </a:rPr>
              <a:t>&lt;</a:t>
            </a:r>
            <a:r>
              <a:rPr lang="es-ES" sz="1400" dirty="0" err="1" smtClean="0">
                <a:latin typeface="Trebuchet MS" panose="020B0603020202020204" pitchFamily="34" charset="0"/>
              </a:rPr>
              <a:t>title</a:t>
            </a:r>
            <a:r>
              <a:rPr lang="es-ES" sz="1400" dirty="0" smtClean="0">
                <a:latin typeface="Trebuchet MS" panose="020B0603020202020204" pitchFamily="34" charset="0"/>
              </a:rPr>
              <a:t>&gt;Este es el título de la página&lt;/</a:t>
            </a:r>
            <a:r>
              <a:rPr lang="es-ES" sz="1400" dirty="0" err="1" smtClean="0">
                <a:latin typeface="Trebuchet MS" panose="020B0603020202020204" pitchFamily="34" charset="0"/>
              </a:rPr>
              <a:t>title</a:t>
            </a:r>
            <a:r>
              <a:rPr lang="es-ES" sz="1400" dirty="0" smtClean="0">
                <a:latin typeface="Trebuchet MS" panose="020B0603020202020204" pitchFamily="34" charset="0"/>
              </a:rPr>
              <a:t>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0966" y="4196283"/>
            <a:ext cx="1187433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Etiqueta muy importante a la hora del posicionamiento de una página, es importante ya que los buscadores prestan atención a las palabras que aparecen en el, porque es el primer texto que el usuario ve en la página de resultados e influye en su difusión por las redes sociales.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 bwMode="auto">
          <a:xfrm>
            <a:off x="740966" y="5708451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40966" y="5708451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 smtClean="0">
                <a:latin typeface="Trebuchet MS" panose="020B0603020202020204" pitchFamily="34" charset="0"/>
              </a:rPr>
              <a:t>&lt;meta </a:t>
            </a:r>
            <a:r>
              <a:rPr lang="es-ES" sz="1400" dirty="0" err="1" smtClean="0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=“robots” </a:t>
            </a:r>
            <a:r>
              <a:rPr lang="es-ES" sz="1400" dirty="0" err="1" smtClean="0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dirty="0" err="1" smtClean="0">
                <a:latin typeface="Trebuchet MS" panose="020B0603020202020204" pitchFamily="34" charset="0"/>
              </a:rPr>
              <a:t>index</a:t>
            </a:r>
            <a:r>
              <a:rPr lang="es-ES" sz="1400" dirty="0" smtClean="0">
                <a:latin typeface="Trebuchet MS" panose="020B0603020202020204" pitchFamily="34" charset="0"/>
              </a:rPr>
              <a:t>, </a:t>
            </a:r>
            <a:r>
              <a:rPr lang="es-ES" sz="1400" dirty="0" err="1" smtClean="0">
                <a:latin typeface="Trebuchet MS" panose="020B0603020202020204" pitchFamily="34" charset="0"/>
              </a:rPr>
              <a:t>follow</a:t>
            </a:r>
            <a:r>
              <a:rPr lang="es-ES" sz="1400" dirty="0" smtClean="0">
                <a:latin typeface="Trebuchet MS" panose="020B0603020202020204" pitchFamily="34" charset="0"/>
              </a:rPr>
              <a:t>”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40966" y="6572547"/>
            <a:ext cx="1187433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Se utiliza para indicarle a Google si puede indexar o no la página y seguir los links que contiene. Si le indicamos los valores “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index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follow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” estamos permitiendo la indexación y el rastreo de la página, mientras que si indicamos “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noindex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nofollow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” evitamos la indexación y rastreo.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0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¿Mas Cambios?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3251200" y="4659770"/>
            <a:ext cx="6499225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http://obamapacman.com/wp-content/uploads/2010/03/Google-Doctors-Apple-iPhone-Search-Engine-Query-Suggestions-Austin-Powers-Doctor-Evil-Parody.jpg</a:t>
            </a:r>
          </a:p>
        </p:txBody>
      </p:sp>
      <p:pic>
        <p:nvPicPr>
          <p:cNvPr id="1026" name="Picture 2" descr="http://obamapacman.com/wp-content/uploads/2010/03/Google-Doctors-Apple-iPhone-Search-Engine-Query-Suggestions-Austin-Powers-Doctor-Evil-Paro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1" y="1802084"/>
            <a:ext cx="48863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101006" y="6527644"/>
            <a:ext cx="10945216" cy="43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700" dirty="0">
                <a:solidFill>
                  <a:schemeClr val="tx1"/>
                </a:solidFill>
              </a:rPr>
              <a:t>Google actualiza su algoritmo alrededor de 500 veces al año, lo que equivale a un cambio cada 17.5 horas.</a:t>
            </a:r>
            <a:endParaRPr lang="es-ES" sz="17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Optimizar la Meta Descripción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49339" y="1563638"/>
            <a:ext cx="1187433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Escribe descripciones realistas</a:t>
            </a:r>
            <a:r>
              <a:rPr lang="es-ES" sz="1800" dirty="0">
                <a:solidFill>
                  <a:schemeClr val="tx1"/>
                </a:solidFill>
              </a:rPr>
              <a:t>, que resuman lo que realmente encontrará un visitante cuando llegue a tu página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Si Google decide no mostrar tu descripción</a:t>
            </a:r>
            <a:r>
              <a:rPr lang="es-ES" sz="1800" dirty="0">
                <a:solidFill>
                  <a:schemeClr val="tx1"/>
                </a:solidFill>
              </a:rPr>
              <a:t>, cámbiala basándote en la que Google ha elegido y </a:t>
            </a:r>
            <a:r>
              <a:rPr lang="es-ES" sz="1800" b="1" dirty="0">
                <a:solidFill>
                  <a:schemeClr val="tx1"/>
                </a:solidFill>
              </a:rPr>
              <a:t>fuerza el indexado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Si tu descripción es lo suficientemente llamativa</a:t>
            </a:r>
            <a:r>
              <a:rPr lang="es-ES" sz="1800" dirty="0">
                <a:solidFill>
                  <a:schemeClr val="tx1"/>
                </a:solidFill>
              </a:rPr>
              <a:t> (sin SPAM, por favor) puedes conseguir el clic antes que otros resultados mejor posicionados, pero con descripciones menos atractivas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Si es adecuado hacerlo, </a:t>
            </a:r>
            <a:r>
              <a:rPr lang="es-ES" sz="1800" b="1" dirty="0">
                <a:solidFill>
                  <a:schemeClr val="tx1"/>
                </a:solidFill>
              </a:rPr>
              <a:t>incluye una llamada a la acción (CTA)</a:t>
            </a:r>
            <a:r>
              <a:rPr lang="es-ES" sz="1800" dirty="0">
                <a:solidFill>
                  <a:schemeClr val="tx1"/>
                </a:solidFill>
              </a:rPr>
              <a:t>, para motivar al usuario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Puedes incluir tus </a:t>
            </a:r>
            <a:r>
              <a:rPr lang="es-ES" sz="1800" b="1" dirty="0" err="1">
                <a:solidFill>
                  <a:schemeClr val="tx1"/>
                </a:solidFill>
              </a:rPr>
              <a:t>Keywords</a:t>
            </a:r>
            <a:r>
              <a:rPr lang="es-ES" sz="1800" dirty="0">
                <a:solidFill>
                  <a:schemeClr val="tx1"/>
                </a:solidFill>
              </a:rPr>
              <a:t>, pero de forma natural, para reforzar tu mensaje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La longitud máxima es de </a:t>
            </a:r>
            <a:r>
              <a:rPr lang="es-ES" sz="1800" b="1" dirty="0">
                <a:solidFill>
                  <a:schemeClr val="tx1"/>
                </a:solidFill>
              </a:rPr>
              <a:t>unos 153 caracteres </a:t>
            </a:r>
            <a:r>
              <a:rPr lang="es-ES" sz="1800" b="1" dirty="0" err="1">
                <a:solidFill>
                  <a:schemeClr val="tx1"/>
                </a:solidFill>
              </a:rPr>
              <a:t>ó</a:t>
            </a:r>
            <a:r>
              <a:rPr lang="es-ES" sz="1800" b="1" dirty="0">
                <a:solidFill>
                  <a:schemeClr val="tx1"/>
                </a:solidFill>
              </a:rPr>
              <a:t> 933 </a:t>
            </a:r>
            <a:r>
              <a:rPr lang="es-ES" sz="1800" b="1" dirty="0" err="1">
                <a:solidFill>
                  <a:schemeClr val="tx1"/>
                </a:solidFill>
              </a:rPr>
              <a:t>pixels</a:t>
            </a:r>
            <a:r>
              <a:rPr lang="es-ES" sz="1800" dirty="0">
                <a:solidFill>
                  <a:schemeClr val="tx1"/>
                </a:solidFill>
              </a:rPr>
              <a:t> pero mejor no pases de 141 ya que Google puede mostrar la fecha del artículo al lado de la descripción y acortar la longitud permitida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Si te excedes en el número de caracteres permitidos</a:t>
            </a:r>
            <a:r>
              <a:rPr lang="es-ES" sz="1800" dirty="0">
                <a:solidFill>
                  <a:schemeClr val="tx1"/>
                </a:solidFill>
              </a:rPr>
              <a:t> Google mostrará "(…)" al igual que ocurre con el Título y esto puede perjudicarte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No dupliques tus Meta descripciones</a:t>
            </a:r>
            <a:r>
              <a:rPr lang="es-ES" sz="1800" dirty="0">
                <a:solidFill>
                  <a:schemeClr val="tx1"/>
                </a:solidFill>
              </a:rPr>
              <a:t>, utiliza una diferente para cada una de tus páginas.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optimizar el </a:t>
            </a:r>
            <a:r>
              <a:rPr lang="es-ES" b="1" dirty="0" err="1"/>
              <a:t>Title</a:t>
            </a:r>
            <a:r>
              <a:rPr lang="es-ES" b="1" dirty="0"/>
              <a:t> </a:t>
            </a:r>
            <a:r>
              <a:rPr lang="es-ES" b="1" dirty="0" err="1"/>
              <a:t>Tag</a:t>
            </a:r>
            <a:r>
              <a:rPr lang="es-ES" b="1" dirty="0"/>
              <a:t> para SEO </a:t>
            </a:r>
            <a:r>
              <a:rPr lang="es-ES" b="1" dirty="0" err="1"/>
              <a:t>On</a:t>
            </a:r>
            <a:r>
              <a:rPr lang="es-ES" b="1" dirty="0"/>
              <a:t> Page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49339" y="1563638"/>
            <a:ext cx="118743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Incluye tu </a:t>
            </a:r>
            <a:r>
              <a:rPr lang="es-ES" sz="1800" b="1" dirty="0" err="1">
                <a:solidFill>
                  <a:schemeClr val="tx1"/>
                </a:solidFill>
              </a:rPr>
              <a:t>Keyword</a:t>
            </a:r>
            <a:r>
              <a:rPr lang="es-ES" sz="1800" b="1" dirty="0">
                <a:solidFill>
                  <a:schemeClr val="tx1"/>
                </a:solidFill>
              </a:rPr>
              <a:t> principal en el título.</a:t>
            </a:r>
            <a:r>
              <a:rPr lang="es-ES" sz="1800" dirty="0">
                <a:solidFill>
                  <a:schemeClr val="tx1"/>
                </a:solidFill>
              </a:rPr>
              <a:t> Si es posible (y no queda forzado) al principio, aunque esto no es imprescindible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Además de estar optimizado para Google, </a:t>
            </a:r>
            <a:r>
              <a:rPr lang="es-ES" sz="1800" b="1" dirty="0">
                <a:solidFill>
                  <a:schemeClr val="tx1"/>
                </a:solidFill>
              </a:rPr>
              <a:t>el título debe resultar atractivo</a:t>
            </a:r>
            <a:r>
              <a:rPr lang="es-ES" sz="1800" dirty="0">
                <a:solidFill>
                  <a:schemeClr val="tx1"/>
                </a:solidFill>
              </a:rPr>
              <a:t>, ya que también de ello depende el que un visitante decida entrar en tu web en lugar de otras que aparecen arriba o abajo en la misma página de resultados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El título debe contener como </a:t>
            </a:r>
            <a:r>
              <a:rPr lang="es-ES" sz="1800" b="1" dirty="0">
                <a:solidFill>
                  <a:schemeClr val="tx1"/>
                </a:solidFill>
              </a:rPr>
              <a:t>máximo 65 caracteres </a:t>
            </a:r>
            <a:r>
              <a:rPr lang="es-ES" sz="1800" b="1" dirty="0" err="1">
                <a:solidFill>
                  <a:schemeClr val="tx1"/>
                </a:solidFill>
              </a:rPr>
              <a:t>ó</a:t>
            </a:r>
            <a:r>
              <a:rPr lang="es-ES" sz="1800" b="1" dirty="0">
                <a:solidFill>
                  <a:schemeClr val="tx1"/>
                </a:solidFill>
              </a:rPr>
              <a:t> 487 </a:t>
            </a:r>
            <a:r>
              <a:rPr lang="es-ES" sz="1800" b="1" dirty="0" err="1">
                <a:solidFill>
                  <a:schemeClr val="tx1"/>
                </a:solidFill>
              </a:rPr>
              <a:t>pixels</a:t>
            </a:r>
            <a:r>
              <a:rPr lang="es-ES" sz="1800" dirty="0">
                <a:solidFill>
                  <a:schemeClr val="tx1"/>
                </a:solidFill>
              </a:rPr>
              <a:t>, para asegurarnos de que se muestre en su totalidad en la página de resultados de Google. Si es mayor veremos que el texto queda truncado y al final aparece (…) Hay estudios que demuestran que en general se producen menos visitas en los resultados cuyo título aparece cortado frente a los muestran el título completo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Debes construir tus títulos de forma natural</a:t>
            </a:r>
            <a:r>
              <a:rPr lang="es-ES" sz="1800" dirty="0">
                <a:solidFill>
                  <a:schemeClr val="tx1"/>
                </a:solidFill>
              </a:rPr>
              <a:t>, siempre conteniendo la Frase Clave principal que has elegido para cada página concreta, y si es posible limitando el número de palabras que no aporten información relevante, como "de" "a", etc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El título debe ser único</a:t>
            </a:r>
            <a:r>
              <a:rPr lang="es-ES" sz="1800" dirty="0">
                <a:solidFill>
                  <a:schemeClr val="tx1"/>
                </a:solidFill>
              </a:rPr>
              <a:t> para cada página, no los dupliques.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optimizar tus URL para SEO </a:t>
            </a:r>
            <a:r>
              <a:rPr lang="es-ES" b="1" dirty="0" err="1"/>
              <a:t>On</a:t>
            </a:r>
            <a:r>
              <a:rPr lang="es-ES" b="1" dirty="0"/>
              <a:t> Page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96951" y="1707654"/>
            <a:ext cx="113052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Tu URL debe </a:t>
            </a:r>
            <a:r>
              <a:rPr lang="es-ES" sz="1500" b="1" dirty="0">
                <a:solidFill>
                  <a:schemeClr val="tx1"/>
                </a:solidFill>
              </a:rPr>
              <a:t>describir al menos en parte el contenido de la página</a:t>
            </a:r>
            <a:r>
              <a:rPr lang="es-ES" sz="1500" dirty="0">
                <a:solidFill>
                  <a:schemeClr val="tx1"/>
                </a:solidFill>
              </a:rPr>
              <a:t>, idealmente el beneficio principal, o el producto (recuerda el ejemplo de las zapatillas</a:t>
            </a:r>
            <a:r>
              <a:rPr lang="es-ES" sz="150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Incluye tu </a:t>
            </a:r>
            <a:r>
              <a:rPr lang="es-ES" sz="1500" b="1" dirty="0" err="1">
                <a:solidFill>
                  <a:schemeClr val="tx1"/>
                </a:solidFill>
              </a:rPr>
              <a:t>Keyword</a:t>
            </a:r>
            <a:r>
              <a:rPr lang="es-ES" sz="1500" b="1" dirty="0">
                <a:solidFill>
                  <a:schemeClr val="tx1"/>
                </a:solidFill>
              </a:rPr>
              <a:t> principal, </a:t>
            </a:r>
            <a:r>
              <a:rPr lang="es-ES" sz="1500" dirty="0">
                <a:solidFill>
                  <a:schemeClr val="tx1"/>
                </a:solidFill>
              </a:rPr>
              <a:t>o una variante semántica</a:t>
            </a:r>
            <a:r>
              <a:rPr lang="es-ES" sz="15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A menos que sea indispensable </a:t>
            </a:r>
            <a:r>
              <a:rPr lang="es-ES" sz="1500" b="1" dirty="0">
                <a:solidFill>
                  <a:schemeClr val="tx1"/>
                </a:solidFill>
              </a:rPr>
              <a:t>evita utilizar fechas o números en la URL:</a:t>
            </a:r>
            <a:r>
              <a:rPr lang="es-ES" sz="1500" dirty="0">
                <a:solidFill>
                  <a:schemeClr val="tx1"/>
                </a:solidFill>
              </a:rPr>
              <a:t>evitarás que tus artículos parezcan muy antiguos u obsoletos. Excepto casos muy puntuales (una biblioteca por ejemplo</a:t>
            </a:r>
            <a:r>
              <a:rPr lang="es-ES" sz="15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No incluyas símbolos </a:t>
            </a:r>
            <a:r>
              <a:rPr lang="es-ES" sz="1500" dirty="0">
                <a:solidFill>
                  <a:schemeClr val="tx1"/>
                </a:solidFill>
              </a:rPr>
              <a:t>como acentos, "ç", "ñ", etc</a:t>
            </a:r>
            <a:r>
              <a:rPr lang="es-ES" sz="15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Salvo que sea necesario no incluyas parámetros como </a:t>
            </a:r>
            <a:r>
              <a:rPr lang="es-ES" sz="1500" dirty="0" smtClean="0">
                <a:solidFill>
                  <a:schemeClr val="tx1"/>
                </a:solidFill>
              </a:rPr>
              <a:t>“</a:t>
            </a:r>
            <a:r>
              <a:rPr lang="es-ES" sz="1500" b="1" dirty="0" smtClean="0">
                <a:solidFill>
                  <a:schemeClr val="tx1"/>
                </a:solidFill>
              </a:rPr>
              <a:t>direccion.es/p=113</a:t>
            </a:r>
            <a:r>
              <a:rPr lang="es-ES" sz="1500" b="1" dirty="0">
                <a:solidFill>
                  <a:schemeClr val="tx1"/>
                </a:solidFill>
              </a:rPr>
              <a:t>?&amp;</a:t>
            </a:r>
            <a:r>
              <a:rPr lang="es-ES" sz="1500" b="1" dirty="0" err="1" smtClean="0">
                <a:solidFill>
                  <a:schemeClr val="tx1"/>
                </a:solidFill>
              </a:rPr>
              <a:t>amp;var</a:t>
            </a:r>
            <a:r>
              <a:rPr lang="es-ES" sz="1500" dirty="0" smtClean="0">
                <a:solidFill>
                  <a:schemeClr val="tx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Evita incluir la extensión del archivo en la URL</a:t>
            </a:r>
            <a:r>
              <a:rPr lang="es-ES" sz="1500" dirty="0">
                <a:solidFill>
                  <a:schemeClr val="tx1"/>
                </a:solidFill>
              </a:rPr>
              <a:t> (index.html, </a:t>
            </a:r>
            <a:r>
              <a:rPr lang="es-ES" sz="1500" dirty="0" err="1">
                <a:solidFill>
                  <a:schemeClr val="tx1"/>
                </a:solidFill>
              </a:rPr>
              <a:t>index.php</a:t>
            </a:r>
            <a:r>
              <a:rPr lang="es-ES" sz="1500" dirty="0">
                <a:solidFill>
                  <a:schemeClr val="tx1"/>
                </a:solidFill>
              </a:rPr>
              <a:t>, etc.) no aportan nada al posicionamiento</a:t>
            </a:r>
            <a:r>
              <a:rPr lang="es-ES" sz="15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No satures de </a:t>
            </a:r>
            <a:r>
              <a:rPr lang="es-ES" sz="1500" dirty="0" err="1">
                <a:solidFill>
                  <a:schemeClr val="tx1"/>
                </a:solidFill>
              </a:rPr>
              <a:t>Keywords</a:t>
            </a:r>
            <a:r>
              <a:rPr lang="es-ES" sz="1500" dirty="0">
                <a:solidFill>
                  <a:schemeClr val="tx1"/>
                </a:solidFill>
              </a:rPr>
              <a:t> tu URL. No hagas algo así: </a:t>
            </a:r>
            <a:r>
              <a:rPr lang="es-ES" sz="1500" dirty="0" smtClean="0">
                <a:solidFill>
                  <a:schemeClr val="tx1"/>
                </a:solidFill>
              </a:rPr>
              <a:t>“</a:t>
            </a:r>
            <a:r>
              <a:rPr lang="es-ES" sz="1500" b="1" dirty="0" smtClean="0">
                <a:solidFill>
                  <a:schemeClr val="tx1"/>
                </a:solidFill>
              </a:rPr>
              <a:t>direccion.es/mejor-seo-para-seos</a:t>
            </a:r>
            <a:r>
              <a:rPr lang="es-ES" sz="1500" dirty="0" smtClean="0">
                <a:solidFill>
                  <a:schemeClr val="tx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No incluyas palabras "vacías"</a:t>
            </a:r>
            <a:r>
              <a:rPr lang="es-ES" sz="1500" dirty="0">
                <a:solidFill>
                  <a:schemeClr val="tx1"/>
                </a:solidFill>
              </a:rPr>
              <a:t>: "de", "en", "para", etc</a:t>
            </a:r>
            <a:r>
              <a:rPr lang="es-ES" sz="15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Separa tus Palabras o Frases Clave con guiones</a:t>
            </a:r>
            <a:r>
              <a:rPr lang="es-ES" sz="1500" dirty="0">
                <a:solidFill>
                  <a:schemeClr val="tx1"/>
                </a:solidFill>
              </a:rPr>
              <a:t> "-". Por ejemplo para "Comprar coches de ocasión" utilizar "comprar-coches-</a:t>
            </a:r>
            <a:r>
              <a:rPr lang="es-ES" sz="1500" dirty="0" err="1">
                <a:solidFill>
                  <a:schemeClr val="tx1"/>
                </a:solidFill>
              </a:rPr>
              <a:t>ocasion</a:t>
            </a:r>
            <a:r>
              <a:rPr lang="es-ES" sz="1500" dirty="0" smtClean="0">
                <a:solidFill>
                  <a:schemeClr val="tx1"/>
                </a:solidFill>
              </a:rPr>
              <a:t>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Sé consistente en el uso de mayúsculas o minúsculas, escoge tu preferencia y escríbelas siempre igual. Aunque yo </a:t>
            </a:r>
            <a:r>
              <a:rPr lang="es-ES" sz="1500" b="1" dirty="0">
                <a:solidFill>
                  <a:schemeClr val="tx1"/>
                </a:solidFill>
              </a:rPr>
              <a:t>te aconsejo que utilices siempre minúsculas en las URL</a:t>
            </a:r>
            <a:r>
              <a:rPr lang="es-ES" sz="1500" dirty="0">
                <a:solidFill>
                  <a:schemeClr val="tx1"/>
                </a:solidFill>
              </a:rPr>
              <a:t> porque son más legibles y fáciles de escribir en la caja de dirección</a:t>
            </a:r>
            <a:r>
              <a:rPr lang="es-ES" sz="15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schemeClr val="tx1"/>
                </a:solidFill>
              </a:rPr>
              <a:t>Puedes utilizar el "</a:t>
            </a:r>
            <a:r>
              <a:rPr lang="es-ES" sz="1500" b="1" dirty="0" err="1">
                <a:solidFill>
                  <a:schemeClr val="tx1"/>
                </a:solidFill>
              </a:rPr>
              <a:t>guión</a:t>
            </a:r>
            <a:r>
              <a:rPr lang="es-ES" sz="1500" b="1" dirty="0">
                <a:solidFill>
                  <a:schemeClr val="tx1"/>
                </a:solidFill>
              </a:rPr>
              <a:t> bajo" como separado</a:t>
            </a:r>
            <a:r>
              <a:rPr lang="es-ES" sz="1500" dirty="0">
                <a:solidFill>
                  <a:schemeClr val="tx1"/>
                </a:solidFill>
              </a:rPr>
              <a:t>r, </a:t>
            </a:r>
            <a:r>
              <a:rPr lang="es-ES" sz="1500" b="1" dirty="0">
                <a:solidFill>
                  <a:schemeClr val="tx1"/>
                </a:solidFill>
              </a:rPr>
              <a:t>a Google le da igual</a:t>
            </a:r>
            <a:r>
              <a:rPr lang="es-ES" sz="1500" dirty="0">
                <a:solidFill>
                  <a:schemeClr val="tx1"/>
                </a:solidFill>
              </a:rPr>
              <a:t> que utilices "-" o "_" pero el "</a:t>
            </a:r>
            <a:r>
              <a:rPr lang="es-ES" sz="1500" dirty="0" err="1">
                <a:solidFill>
                  <a:schemeClr val="tx1"/>
                </a:solidFill>
              </a:rPr>
              <a:t>guión</a:t>
            </a:r>
            <a:r>
              <a:rPr lang="es-ES" sz="1500" dirty="0">
                <a:solidFill>
                  <a:schemeClr val="tx1"/>
                </a:solidFill>
              </a:rPr>
              <a:t> medio" (-) suele ser más legible.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Estructura </a:t>
            </a:r>
            <a:r>
              <a:rPr lang="es-ES" dirty="0" smtClean="0"/>
              <a:t>HTML – Meta </a:t>
            </a:r>
            <a:r>
              <a:rPr lang="es-ES" dirty="0" err="1" smtClean="0"/>
              <a:t>Tags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 bwMode="auto">
          <a:xfrm>
            <a:off x="740966" y="1531987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40966" y="1531987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smtClean="0"/>
              <a:t>google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err="1" smtClean="0"/>
              <a:t>nositelinkssearchbox</a:t>
            </a:r>
            <a:r>
              <a:rPr lang="es-ES" sz="1400" dirty="0" smtClean="0">
                <a:latin typeface="Trebuchet MS" panose="020B0603020202020204" pitchFamily="34" charset="0"/>
              </a:rPr>
              <a:t>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8958" y="2285608"/>
            <a:ext cx="1187433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En septiembre de 2014 Google empezó a visualizar para algunas marcas una caja de búsqueda para consultar términos de la misma.</a:t>
            </a:r>
          </a:p>
          <a:p>
            <a:pPr>
              <a:lnSpc>
                <a:spcPct val="15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6" y="3765633"/>
            <a:ext cx="5763430" cy="348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62" y="3079225"/>
            <a:ext cx="5071653" cy="4714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3 Flecha derecha"/>
          <p:cNvSpPr/>
          <p:nvPr/>
        </p:nvSpPr>
        <p:spPr bwMode="auto">
          <a:xfrm>
            <a:off x="6501606" y="5236046"/>
            <a:ext cx="720080" cy="432048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Estructura </a:t>
            </a:r>
            <a:r>
              <a:rPr lang="es-ES" dirty="0" smtClean="0"/>
              <a:t>HTML – otras Meta </a:t>
            </a:r>
            <a:r>
              <a:rPr lang="es-ES" dirty="0" err="1" smtClean="0"/>
              <a:t>Tags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 bwMode="auto">
          <a:xfrm>
            <a:off x="740966" y="1531987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40966" y="1531987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err="1" smtClean="0"/>
              <a:t>subject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smtClean="0"/>
              <a:t>Descripción de la página mas breve que el meta </a:t>
            </a:r>
            <a:r>
              <a:rPr lang="es-ES" sz="1400" b="1" dirty="0" err="1" smtClean="0"/>
              <a:t>description</a:t>
            </a:r>
            <a:r>
              <a:rPr lang="es-ES" sz="1400" dirty="0" smtClean="0">
                <a:latin typeface="Trebuchet MS" panose="020B0603020202020204" pitchFamily="34" charset="0"/>
              </a:rPr>
              <a:t>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68958" y="2285608"/>
            <a:ext cx="1187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740966" y="2258426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0966" y="2258426"/>
            <a:ext cx="11233248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err="1" smtClean="0"/>
              <a:t>author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smtClean="0"/>
              <a:t>Autor de la página | Empresa o persona</a:t>
            </a:r>
            <a:r>
              <a:rPr lang="es-ES" sz="1400" dirty="0" smtClean="0">
                <a:latin typeface="Trebuchet MS" panose="020B0603020202020204" pitchFamily="34" charset="0"/>
              </a:rPr>
              <a:t>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740966" y="3003798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40966" y="3003798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err="1" smtClean="0"/>
              <a:t>language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smtClean="0"/>
              <a:t>Idioma en el que está escrito el contenido</a:t>
            </a:r>
            <a:r>
              <a:rPr lang="es-ES" sz="1400" dirty="0" smtClean="0">
                <a:latin typeface="Trebuchet MS" panose="020B0603020202020204" pitchFamily="34" charset="0"/>
              </a:rPr>
              <a:t>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740966" y="3723878"/>
            <a:ext cx="9073008" cy="50405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40966" y="3723878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latin typeface="Trebuchet MS" panose="020B0603020202020204" pitchFamily="34" charset="0"/>
              </a:rPr>
              <a:t>&lt;meta </a:t>
            </a:r>
            <a:r>
              <a:rPr lang="es-ES" sz="1400" dirty="0" err="1">
                <a:latin typeface="Trebuchet MS" panose="020B0603020202020204" pitchFamily="34" charset="0"/>
              </a:rPr>
              <a:t>name</a:t>
            </a:r>
            <a:r>
              <a:rPr lang="es-ES" sz="1400" dirty="0" smtClean="0">
                <a:latin typeface="Trebuchet MS" panose="020B0603020202020204" pitchFamily="34" charset="0"/>
              </a:rPr>
              <a:t>=“</a:t>
            </a:r>
            <a:r>
              <a:rPr lang="es-ES" sz="1400" b="1" dirty="0" err="1" smtClean="0"/>
              <a:t>revisit-after</a:t>
            </a:r>
            <a:r>
              <a:rPr lang="es-ES" sz="1400" dirty="0" smtClean="0">
                <a:latin typeface="Trebuchet MS" panose="020B0603020202020204" pitchFamily="34" charset="0"/>
              </a:rPr>
              <a:t>" </a:t>
            </a:r>
            <a:r>
              <a:rPr lang="es-ES" sz="1400" dirty="0" err="1">
                <a:latin typeface="Trebuchet MS" panose="020B0603020202020204" pitchFamily="34" charset="0"/>
              </a:rPr>
              <a:t>content</a:t>
            </a:r>
            <a:r>
              <a:rPr lang="es-ES" sz="1400" dirty="0" smtClean="0">
                <a:latin typeface="Trebuchet MS" panose="020B0603020202020204" pitchFamily="34" charset="0"/>
              </a:rPr>
              <a:t>=“Periodicidad de revisión por parte de los buscadores" /&gt;</a:t>
            </a:r>
            <a:endParaRPr lang="es-ES" sz="1400" dirty="0">
              <a:latin typeface="Trebuchet MS" panose="020B0603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40966" y="4489832"/>
            <a:ext cx="11874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Algunas de estas etiquetas no son utilizadas por todos los buscadores, debajo indicamos un enlace hacia las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metaetiquetas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que google reconoce:</a:t>
            </a:r>
          </a:p>
          <a:p>
            <a:pPr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i="1" dirty="0">
                <a:solidFill>
                  <a:schemeClr val="tx1"/>
                </a:solidFill>
                <a:latin typeface="Trebuchet MS" panose="020B0603020202020204" pitchFamily="34" charset="0"/>
              </a:rPr>
              <a:t>https://support.google.com/webmasters/answer/79812?hl=es</a:t>
            </a:r>
            <a:endParaRPr lang="es-ES" sz="1800" i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</a:t>
            </a:r>
            <a:r>
              <a:rPr lang="es-ES" dirty="0" smtClean="0"/>
              <a:t>: Fragmentos enriquecidos (</a:t>
            </a:r>
            <a:r>
              <a:rPr lang="es-ES" dirty="0" err="1" smtClean="0"/>
              <a:t>Rich</a:t>
            </a:r>
            <a:r>
              <a:rPr lang="es-ES" dirty="0" smtClean="0"/>
              <a:t> </a:t>
            </a:r>
            <a:r>
              <a:rPr lang="es-ES" dirty="0" err="1" smtClean="0"/>
              <a:t>Snippets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68958" y="2285608"/>
            <a:ext cx="1187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2443" y="1408445"/>
            <a:ext cx="118743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http://schema.org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tx1"/>
                </a:solidFill>
              </a:rPr>
              <a:t>A</a:t>
            </a:r>
            <a:r>
              <a:rPr lang="es-ES" sz="1800" dirty="0" smtClean="0">
                <a:solidFill>
                  <a:schemeClr val="tx1"/>
                </a:solidFill>
              </a:rPr>
              <a:t>yudas </a:t>
            </a:r>
            <a:r>
              <a:rPr lang="es-ES" sz="1800" dirty="0">
                <a:solidFill>
                  <a:schemeClr val="tx1"/>
                </a:solidFill>
              </a:rPr>
              <a:t>a los motores de búsqueda a entender mejor tus contenidos, y en segundo lugar porque (si sabes emplearla bien) esta información ayudará a destacar tus resultados y potencialmente obtendrás más clics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s-ES" sz="1800" i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Gracias a este marcado puedes conseguir que Google muestre fragmentos enriquecidos para una variedad de resultados específicos, entre ellos</a:t>
            </a:r>
            <a:r>
              <a:rPr lang="es-ES" sz="1800" dirty="0" smtClean="0">
                <a:solidFill>
                  <a:schemeClr val="tx1"/>
                </a:solidFill>
              </a:rPr>
              <a:t>: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​Artículos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Negocios locales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Recetas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Eventos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Productos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Vídeos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</a:rPr>
              <a:t>Apps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Utiliza los </a:t>
            </a:r>
            <a:r>
              <a:rPr lang="es-ES" sz="1800" dirty="0" err="1">
                <a:solidFill>
                  <a:schemeClr val="tx1"/>
                </a:solidFill>
              </a:rPr>
              <a:t>Rich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Snippets</a:t>
            </a:r>
            <a:r>
              <a:rPr lang="es-ES" sz="1800" dirty="0">
                <a:solidFill>
                  <a:schemeClr val="tx1"/>
                </a:solidFill>
              </a:rPr>
              <a:t> siempre que sea conveniente, porque suelen ayudar a mejorar tu CTR, pero ten cuidado, porque te puedes arriesgar a una penalización si no los utilizas correctamente.</a:t>
            </a:r>
          </a:p>
          <a:p>
            <a:pPr>
              <a:lnSpc>
                <a:spcPct val="150000"/>
              </a:lnSpc>
            </a:pPr>
            <a:endParaRPr lang="es-ES" sz="1800" i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utilizar fragmentos enriquecidos.</a:t>
            </a: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668958" y="2285608"/>
            <a:ext cx="1187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2443" y="1408445"/>
            <a:ext cx="11874335" cy="488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>
                <a:solidFill>
                  <a:schemeClr val="tx1"/>
                </a:solidFill>
              </a:rPr>
              <a:t>Antes de nada: </a:t>
            </a:r>
            <a:r>
              <a:rPr lang="es-ES" sz="1700" b="1" dirty="0">
                <a:solidFill>
                  <a:schemeClr val="tx1"/>
                </a:solidFill>
              </a:rPr>
              <a:t>no juegues a Engañar a Google</a:t>
            </a:r>
            <a:r>
              <a:rPr lang="es-ES" sz="1700" dirty="0">
                <a:solidFill>
                  <a:schemeClr val="tx1"/>
                </a:solidFill>
              </a:rPr>
              <a:t> marcando contenidos que no son lo que dicen ser. Puede que consigas más clics al principio, pero también una penalización un poco más tarde</a:t>
            </a:r>
            <a:r>
              <a:rPr lang="es-ES" sz="1700" dirty="0" smtClean="0">
                <a:solidFill>
                  <a:schemeClr val="tx1"/>
                </a:solidFill>
              </a:rPr>
              <a:t>.</a:t>
            </a:r>
          </a:p>
          <a:p>
            <a:endParaRPr lang="es-ES" sz="1700" dirty="0">
              <a:solidFill>
                <a:schemeClr val="tx1"/>
              </a:solidFill>
            </a:endParaRPr>
          </a:p>
          <a:p>
            <a:r>
              <a:rPr lang="es-ES" sz="1700" b="1" dirty="0">
                <a:solidFill>
                  <a:schemeClr val="tx1"/>
                </a:solidFill>
              </a:rPr>
              <a:t>Asegúrate de que los datos que marques coinciden</a:t>
            </a:r>
            <a:r>
              <a:rPr lang="es-ES" sz="1700" dirty="0">
                <a:solidFill>
                  <a:schemeClr val="tx1"/>
                </a:solidFill>
              </a:rPr>
              <a:t> con el contenido, productos o eventos que aparecen en la página. Si marcas un fragmento (por ejemplo una receta) que luego no está disponible en la página te arriesgas a una penalización</a:t>
            </a:r>
            <a:r>
              <a:rPr lang="es-ES" sz="1700" dirty="0" smtClean="0">
                <a:solidFill>
                  <a:schemeClr val="tx1"/>
                </a:solidFill>
              </a:rPr>
              <a:t>.</a:t>
            </a:r>
          </a:p>
          <a:p>
            <a:endParaRPr lang="es-ES" sz="1700" dirty="0">
              <a:solidFill>
                <a:schemeClr val="tx1"/>
              </a:solidFill>
            </a:endParaRPr>
          </a:p>
          <a:p>
            <a:r>
              <a:rPr lang="es-ES" sz="1700" b="1" dirty="0">
                <a:solidFill>
                  <a:schemeClr val="tx1"/>
                </a:solidFill>
              </a:rPr>
              <a:t>Los fragmentos enriquecidos deben ser visibles para los visitantes</a:t>
            </a:r>
            <a:r>
              <a:rPr lang="es-ES" sz="1700" dirty="0">
                <a:solidFill>
                  <a:schemeClr val="tx1"/>
                </a:solidFill>
              </a:rPr>
              <a:t>: no utilices CSS o cualquier otro medio para ocultarlos, aunque "no queden bonitos" o integrados con tu diseño. Google pensará que estás haciendo Spam</a:t>
            </a:r>
            <a:r>
              <a:rPr lang="es-ES" sz="1700" dirty="0" smtClean="0">
                <a:solidFill>
                  <a:schemeClr val="tx1"/>
                </a:solidFill>
              </a:rPr>
              <a:t>.</a:t>
            </a:r>
          </a:p>
          <a:p>
            <a:endParaRPr lang="es-ES" sz="1700" dirty="0">
              <a:solidFill>
                <a:schemeClr val="tx1"/>
              </a:solidFill>
            </a:endParaRPr>
          </a:p>
          <a:p>
            <a:r>
              <a:rPr lang="es-ES" sz="1700" b="1" dirty="0">
                <a:solidFill>
                  <a:schemeClr val="tx1"/>
                </a:solidFill>
              </a:rPr>
              <a:t>Usa la herramienta de datos estructurados de Google</a:t>
            </a:r>
            <a:r>
              <a:rPr lang="es-ES" sz="1700" dirty="0">
                <a:solidFill>
                  <a:schemeClr val="tx1"/>
                </a:solidFill>
              </a:rPr>
              <a:t> para asegurarte de que estás utilizando correctamente los códigos de marcado</a:t>
            </a:r>
            <a:r>
              <a:rPr lang="es-ES" sz="1700" dirty="0" smtClean="0">
                <a:solidFill>
                  <a:schemeClr val="tx1"/>
                </a:solidFill>
              </a:rPr>
              <a:t>.</a:t>
            </a:r>
          </a:p>
          <a:p>
            <a:endParaRPr lang="es-ES" sz="1700" dirty="0">
              <a:solidFill>
                <a:schemeClr val="tx1"/>
              </a:solidFill>
            </a:endParaRPr>
          </a:p>
          <a:p>
            <a:r>
              <a:rPr lang="es-ES" sz="1700" b="1" dirty="0">
                <a:solidFill>
                  <a:schemeClr val="tx1"/>
                </a:solidFill>
              </a:rPr>
              <a:t>https://search.google.com/structured-data/testing-tool</a:t>
            </a:r>
            <a:endParaRPr lang="es-ES" sz="1700" b="1" dirty="0" smtClean="0">
              <a:solidFill>
                <a:schemeClr val="tx1"/>
              </a:solidFill>
            </a:endParaRPr>
          </a:p>
          <a:p>
            <a:endParaRPr lang="es-ES" sz="1700" dirty="0">
              <a:solidFill>
                <a:schemeClr val="tx1"/>
              </a:solidFill>
            </a:endParaRPr>
          </a:p>
          <a:p>
            <a:r>
              <a:rPr lang="es-ES" sz="1700" b="1" dirty="0">
                <a:solidFill>
                  <a:schemeClr val="tx1"/>
                </a:solidFill>
              </a:rPr>
              <a:t>Comprueba las estadísticas</a:t>
            </a:r>
            <a:r>
              <a:rPr lang="es-ES" sz="1700" dirty="0">
                <a:solidFill>
                  <a:schemeClr val="tx1"/>
                </a:solidFill>
              </a:rPr>
              <a:t> de tus fragmentos enriquecidos en </a:t>
            </a:r>
            <a:r>
              <a:rPr lang="es-ES" sz="1700" dirty="0" err="1">
                <a:solidFill>
                  <a:schemeClr val="tx1"/>
                </a:solidFill>
              </a:rPr>
              <a:t>Search</a:t>
            </a:r>
            <a:r>
              <a:rPr lang="es-ES" sz="1700" dirty="0">
                <a:solidFill>
                  <a:schemeClr val="tx1"/>
                </a:solidFill>
              </a:rPr>
              <a:t> </a:t>
            </a:r>
            <a:r>
              <a:rPr lang="es-ES" sz="1700" dirty="0" err="1">
                <a:solidFill>
                  <a:schemeClr val="tx1"/>
                </a:solidFill>
              </a:rPr>
              <a:t>Console</a:t>
            </a:r>
            <a:r>
              <a:rPr lang="es-ES" sz="1700" dirty="0">
                <a:solidFill>
                  <a:schemeClr val="tx1"/>
                </a:solidFill>
              </a:rPr>
              <a:t>, "Aspecto de la búsqueda" &gt; "Datos estructurados", y asegúrate de que no existen errores o problemas técnicos.</a:t>
            </a:r>
          </a:p>
          <a:p>
            <a:pPr>
              <a:lnSpc>
                <a:spcPct val="150000"/>
              </a:lnSpc>
            </a:pPr>
            <a:endParaRPr lang="es-ES" sz="1700" i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8" name="Picture 2" descr="Datos estructurados en Search Cons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77" y="6234608"/>
            <a:ext cx="4260585" cy="188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</a:t>
            </a:r>
            <a:r>
              <a:rPr lang="es-ES" dirty="0" smtClean="0"/>
              <a:t>Estructura HTML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96950" y="1347614"/>
            <a:ext cx="1188132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Accesibilidad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Los buscadores no navegan por la página de la misma manera que las personas, la página debe tener una estructura adecuada para ello, para comprobarlo: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Desactivar </a:t>
            </a:r>
            <a:r>
              <a:rPr lang="es-ES" sz="18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J</a:t>
            </a:r>
            <a:r>
              <a:rPr lang="es-ES" sz="1800" dirty="0" err="1" smtClean="0">
                <a:solidFill>
                  <a:srgbClr val="0070C0"/>
                </a:solidFill>
                <a:latin typeface="Trebuchet MS" panose="020B0603020202020204" pitchFamily="34" charset="0"/>
              </a:rPr>
              <a:t>avascript</a:t>
            </a:r>
            <a:r>
              <a:rPr lang="es-ES" sz="18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y ver que todos los enlaces de la página siguen siendo accesibles y que </a:t>
            </a:r>
            <a:r>
              <a:rPr lang="es-ES" sz="1800" u="sng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Googlebot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puede rastrearlos.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8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Desactivamos los CSS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El buscador lee la página en el orden de los elementos del HTML que lo forman, a veces por CSS se cambia la posición de los objetos visualmente.</a:t>
            </a:r>
          </a:p>
          <a:p>
            <a:pPr>
              <a:lnSpc>
                <a:spcPct val="15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Para poder desactivar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javascript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y los CSS de la página podemos utilizar la extensión Web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Developer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para Chrome o Firefox.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8" y="5480373"/>
            <a:ext cx="9269119" cy="177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82" y="6892230"/>
            <a:ext cx="7735380" cy="101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</a:t>
            </a:r>
            <a:r>
              <a:rPr lang="es-ES" dirty="0" smtClean="0"/>
              <a:t>Estructura HTML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96950" y="1203598"/>
            <a:ext cx="11881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Una vez que deshabilitamos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javascript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y CSS debemos comprobar que: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27113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Podemos ver todos los enlaces de los menús</a:t>
            </a:r>
          </a:p>
          <a:p>
            <a:pPr marL="1027113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Todos los enlaces aparecen como texto</a:t>
            </a:r>
          </a:p>
          <a:p>
            <a:pPr marL="1027113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Todos los enlaces son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clicables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27113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No aparecen textos ocultos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68958" y="3579862"/>
            <a:ext cx="11881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Para que el robot de Google indexe todas nuestras páginas debemos tener en cuenta que: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027113" lvl="1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Todas las páginas tengan algún enlace externo o interno hacia ellas.</a:t>
            </a:r>
          </a:p>
          <a:p>
            <a:pPr marL="1027113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No debemos tener una estructura con mas de 3 niveles de profundidad, ya que al robot de google puede no darle tiempo a rastrear toda la web.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76506394"/>
              </p:ext>
            </p:extLst>
          </p:nvPr>
        </p:nvGraphicFramePr>
        <p:xfrm>
          <a:off x="2181126" y="5884118"/>
          <a:ext cx="836987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98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Internos: </a:t>
            </a:r>
            <a:r>
              <a:rPr lang="es-ES" dirty="0" smtClean="0"/>
              <a:t>Estructura HTML - Encabezados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96950" y="1403935"/>
            <a:ext cx="11881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</a:rPr>
              <a:t>Los Encabezados son una de las formas mediante las cuales informas a Google, y a tus visitantes, sobre el contenido y temática de tus páginas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Además son una herramienta excelente para organizar y estructurar la información en secciones para facilitar la lectura y ayudar a comprender mejor el artículo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Aunque la mayoría de los navegadores reconocen hasta 6 niveles de </a:t>
            </a:r>
            <a:r>
              <a:rPr lang="es-ES" sz="1800" dirty="0" err="1">
                <a:solidFill>
                  <a:schemeClr val="tx1"/>
                </a:solidFill>
              </a:rPr>
              <a:t>Header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Tags</a:t>
            </a:r>
            <a:r>
              <a:rPr lang="es-ES" sz="1800" dirty="0">
                <a:solidFill>
                  <a:schemeClr val="tx1"/>
                </a:solidFill>
              </a:rPr>
              <a:t>, lo más habitual es utilizar los tres o cuatro primeros: h1, h2, h3 y en algunas ocasiones h4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Yo aconsejo que el </a:t>
            </a:r>
            <a:r>
              <a:rPr lang="es-ES" sz="1800" b="1" dirty="0">
                <a:solidFill>
                  <a:schemeClr val="tx1"/>
                </a:solidFill>
              </a:rPr>
              <a:t>título</a:t>
            </a:r>
            <a:r>
              <a:rPr lang="es-ES" sz="1800" dirty="0">
                <a:solidFill>
                  <a:schemeClr val="tx1"/>
                </a:solidFill>
              </a:rPr>
              <a:t> sea relativamente corto, y enfocado en la </a:t>
            </a:r>
            <a:r>
              <a:rPr lang="es-ES" sz="1800" dirty="0" err="1">
                <a:solidFill>
                  <a:schemeClr val="tx1"/>
                </a:solidFill>
              </a:rPr>
              <a:t>Keyword</a:t>
            </a:r>
            <a:r>
              <a:rPr lang="es-ES" sz="1800" dirty="0">
                <a:solidFill>
                  <a:schemeClr val="tx1"/>
                </a:solidFill>
              </a:rPr>
              <a:t> principal a posicionar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Y que el </a:t>
            </a:r>
            <a:r>
              <a:rPr lang="es-ES" sz="1800" b="1" dirty="0">
                <a:solidFill>
                  <a:schemeClr val="tx1"/>
                </a:solidFill>
              </a:rPr>
              <a:t>h1</a:t>
            </a:r>
            <a:r>
              <a:rPr lang="es-ES" sz="1800" dirty="0">
                <a:solidFill>
                  <a:schemeClr val="tx1"/>
                </a:solidFill>
              </a:rPr>
              <a:t> desarrolle más el título, y te de ganas de seguir leyendo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Por ejemplo:</a:t>
            </a:r>
            <a:r>
              <a:rPr lang="es-ES" sz="1800" dirty="0" smtClean="0">
                <a:solidFill>
                  <a:schemeClr val="tx1"/>
                </a:solidFill>
              </a:rPr>
              <a:t>​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TITLE</a:t>
            </a:r>
            <a:r>
              <a:rPr lang="es-ES" sz="1800" dirty="0">
                <a:solidFill>
                  <a:schemeClr val="tx1"/>
                </a:solidFill>
              </a:rPr>
              <a:t>: "Trucos para adelgazar corriendo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H1</a:t>
            </a:r>
            <a:r>
              <a:rPr lang="es-ES" sz="1800" dirty="0">
                <a:solidFill>
                  <a:schemeClr val="tx1"/>
                </a:solidFill>
              </a:rPr>
              <a:t>: "Trucos que te ayudarán a adelgazar corriendo, sin esfuerzo.</a:t>
            </a:r>
          </a:p>
          <a:p>
            <a:pPr>
              <a:lnSpc>
                <a:spcPct val="20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actualizaciones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3251200" y="4659770"/>
            <a:ext cx="6499225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http://obamapacman.com/wp-content/uploads/2010/03/Google-Doctors-Apple-iPhone-Search-Engine-Query-Suggestions-Austin-Powers-Doctor-Evil-Parody.jpg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68958" y="1542141"/>
            <a:ext cx="10945216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Actualizaciones sin nombre / no </a:t>
            </a:r>
            <a:r>
              <a:rPr lang="es-ES" sz="1600" b="1" dirty="0" smtClean="0">
                <a:solidFill>
                  <a:schemeClr val="tx1"/>
                </a:solidFill>
              </a:rPr>
              <a:t>confirmadas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600" dirty="0">
                <a:solidFill>
                  <a:schemeClr val="tx1"/>
                </a:solidFill>
              </a:rPr>
              <a:t>Estas son las actualizaciones basadas en las señales recogidas por </a:t>
            </a:r>
            <a:r>
              <a:rPr lang="es-ES" sz="1600" dirty="0" err="1">
                <a:solidFill>
                  <a:schemeClr val="tx1"/>
                </a:solidFill>
              </a:rPr>
              <a:t>webmasters</a:t>
            </a:r>
            <a:r>
              <a:rPr lang="es-ES" sz="1600" dirty="0">
                <a:solidFill>
                  <a:schemeClr val="tx1"/>
                </a:solidFill>
              </a:rPr>
              <a:t> de todo el mundo y herramientas de análisis de </a:t>
            </a:r>
            <a:r>
              <a:rPr lang="es-ES" sz="1600" dirty="0" err="1" smtClean="0">
                <a:solidFill>
                  <a:schemeClr val="tx1"/>
                </a:solidFill>
              </a:rPr>
              <a:t>SERPs</a:t>
            </a:r>
            <a:r>
              <a:rPr lang="es-ES" sz="1600" dirty="0" smtClean="0">
                <a:solidFill>
                  <a:schemeClr val="tx1"/>
                </a:solidFill>
              </a:rPr>
              <a:t> (</a:t>
            </a:r>
            <a:r>
              <a:rPr lang="es-ES" sz="1600" i="1" dirty="0" err="1">
                <a:solidFill>
                  <a:schemeClr val="tx1"/>
                </a:solidFill>
              </a:rPr>
              <a:t>Search</a:t>
            </a:r>
            <a:r>
              <a:rPr lang="es-ES" sz="1600" i="1" dirty="0">
                <a:solidFill>
                  <a:schemeClr val="tx1"/>
                </a:solidFill>
              </a:rPr>
              <a:t> </a:t>
            </a:r>
            <a:r>
              <a:rPr lang="es-ES" sz="1600" i="1" dirty="0" err="1">
                <a:solidFill>
                  <a:schemeClr val="tx1"/>
                </a:solidFill>
              </a:rPr>
              <a:t>Engine</a:t>
            </a:r>
            <a:r>
              <a:rPr lang="es-ES" sz="1600" i="1" dirty="0">
                <a:solidFill>
                  <a:schemeClr val="tx1"/>
                </a:solidFill>
              </a:rPr>
              <a:t> </a:t>
            </a:r>
            <a:r>
              <a:rPr lang="es-ES" sz="1600" i="1" dirty="0" err="1">
                <a:solidFill>
                  <a:schemeClr val="tx1"/>
                </a:solidFill>
              </a:rPr>
              <a:t>Results</a:t>
            </a:r>
            <a:r>
              <a:rPr lang="es-ES" sz="1600" i="1" dirty="0">
                <a:solidFill>
                  <a:schemeClr val="tx1"/>
                </a:solidFill>
              </a:rPr>
              <a:t> </a:t>
            </a:r>
            <a:r>
              <a:rPr lang="es-ES" sz="1600" i="1" dirty="0" smtClean="0">
                <a:solidFill>
                  <a:schemeClr val="tx1"/>
                </a:solidFill>
              </a:rPr>
              <a:t>Page)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600" b="1" dirty="0" smtClean="0">
                <a:solidFill>
                  <a:schemeClr val="tx1"/>
                </a:solidFill>
              </a:rPr>
              <a:t>Actualizaciones confirmadas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r>
              <a:rPr lang="es-ES" sz="1600" b="1" dirty="0" smtClean="0">
                <a:solidFill>
                  <a:schemeClr val="tx1"/>
                </a:solidFill>
              </a:rPr>
              <a:t>12 Marzo 2018: </a:t>
            </a:r>
            <a:r>
              <a:rPr lang="es-ES" sz="1600" dirty="0" smtClean="0">
                <a:solidFill>
                  <a:schemeClr val="tx1"/>
                </a:solidFill>
              </a:rPr>
              <a:t>Cambio en el núcleo del algoritmo de Google: Google </a:t>
            </a:r>
            <a:r>
              <a:rPr lang="es-ES" sz="1600" dirty="0" err="1" smtClean="0">
                <a:solidFill>
                  <a:schemeClr val="tx1"/>
                </a:solidFill>
              </a:rPr>
              <a:t>Everflux</a:t>
            </a:r>
            <a:endParaRPr lang="es-ES" sz="1600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69" y="3684190"/>
            <a:ext cx="60769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1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Optimizar el </a:t>
            </a:r>
            <a:r>
              <a:rPr lang="es-ES" b="1" dirty="0" err="1"/>
              <a:t>Tag</a:t>
            </a:r>
            <a:r>
              <a:rPr lang="es-ES" b="1" dirty="0"/>
              <a:t> h1 para el SEO </a:t>
            </a:r>
            <a:r>
              <a:rPr lang="es-ES" b="1" dirty="0" err="1"/>
              <a:t>On</a:t>
            </a:r>
            <a:r>
              <a:rPr lang="es-ES" b="1" dirty="0"/>
              <a:t> Page</a:t>
            </a: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96950" y="1419622"/>
            <a:ext cx="11881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Debe resumir el contenido de la pagina</a:t>
            </a:r>
            <a:r>
              <a:rPr lang="es-ES" sz="1800" dirty="0">
                <a:solidFill>
                  <a:schemeClr val="tx1"/>
                </a:solidFill>
              </a:rPr>
              <a:t> en una frase sencilla de leer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Debe estar lo más arriba posible en la página,</a:t>
            </a:r>
            <a:r>
              <a:rPr lang="es-ES" sz="1800" dirty="0">
                <a:solidFill>
                  <a:schemeClr val="tx1"/>
                </a:solidFill>
              </a:rPr>
              <a:t> y justo antes de que comience el texto del artículo, para facilitar la continuidad de la lectura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El tamaño de letra debe ser superior al de los encabezados menores</a:t>
            </a:r>
            <a:r>
              <a:rPr lang="es-ES" sz="1800" dirty="0">
                <a:solidFill>
                  <a:schemeClr val="tx1"/>
                </a:solidFill>
              </a:rPr>
              <a:t> (h2, h3...) para identificarlo claramente.</a:t>
            </a:r>
          </a:p>
          <a:p>
            <a:r>
              <a:rPr lang="es-ES" sz="1800" b="1" dirty="0">
                <a:solidFill>
                  <a:schemeClr val="tx1"/>
                </a:solidFill>
              </a:rPr>
              <a:t>Utiliza un único Encabezado h1 por página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b="1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Es conveniente que el h1 no sea exactamente igual que el </a:t>
            </a:r>
            <a:r>
              <a:rPr lang="es-ES" sz="1800" b="1" dirty="0" err="1">
                <a:solidFill>
                  <a:schemeClr val="tx1"/>
                </a:solidFill>
              </a:rPr>
              <a:t>title</a:t>
            </a:r>
            <a:r>
              <a:rPr lang="es-ES" sz="1800" b="1" dirty="0">
                <a:solidFill>
                  <a:schemeClr val="tx1"/>
                </a:solidFill>
              </a:rPr>
              <a:t>, </a:t>
            </a:r>
            <a:r>
              <a:rPr lang="es-ES" sz="1800" dirty="0">
                <a:solidFill>
                  <a:schemeClr val="tx1"/>
                </a:solidFill>
              </a:rPr>
              <a:t>pero sí que sea parecido para dar una sensación de continuidad, y que el visitante "vea" en la página lo que ha pinchado en los resultados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>
                <a:solidFill>
                  <a:schemeClr val="tx1"/>
                </a:solidFill>
              </a:rPr>
              <a:t>Esta etiqueta es un buen lugar para incluir una </a:t>
            </a:r>
            <a:r>
              <a:rPr lang="es-ES" sz="1800" b="1" dirty="0" err="1">
                <a:solidFill>
                  <a:schemeClr val="tx1"/>
                </a:solidFill>
              </a:rPr>
              <a:t>Keyword</a:t>
            </a:r>
            <a:r>
              <a:rPr lang="es-ES" sz="1800" b="1" dirty="0">
                <a:solidFill>
                  <a:schemeClr val="tx1"/>
                </a:solidFill>
              </a:rPr>
              <a:t> secundaria</a:t>
            </a:r>
            <a:r>
              <a:rPr lang="es-ES" sz="1800" dirty="0">
                <a:solidFill>
                  <a:schemeClr val="tx1"/>
                </a:solidFill>
              </a:rPr>
              <a:t> o alguna variación semántica de tus Palabras Clave principales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Siempre que incluyas </a:t>
            </a:r>
            <a:r>
              <a:rPr lang="es-ES" sz="1800" dirty="0" err="1">
                <a:solidFill>
                  <a:schemeClr val="tx1"/>
                </a:solidFill>
              </a:rPr>
              <a:t>Keywords</a:t>
            </a:r>
            <a:r>
              <a:rPr lang="es-ES" sz="1800" dirty="0">
                <a:solidFill>
                  <a:schemeClr val="tx1"/>
                </a:solidFill>
              </a:rPr>
              <a:t> recuerda que deben aparecer </a:t>
            </a:r>
            <a:r>
              <a:rPr lang="es-ES" sz="1800" b="1" dirty="0">
                <a:solidFill>
                  <a:schemeClr val="tx1"/>
                </a:solidFill>
              </a:rPr>
              <a:t>de forma natural y nunca </a:t>
            </a:r>
            <a:r>
              <a:rPr lang="es-ES" sz="1800" b="1" dirty="0" smtClean="0">
                <a:solidFill>
                  <a:schemeClr val="tx1"/>
                </a:solidFill>
              </a:rPr>
              <a:t>forzada.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 smtClean="0"/>
              <a:t>Estructura HTML – Enlaces Internos</a:t>
            </a:r>
            <a:endParaRPr lang="es-ES" b="1" dirty="0"/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96950" y="1419622"/>
            <a:ext cx="11881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</a:rPr>
              <a:t>Los enlaces internos, aquellos que apuntan a páginas dentro de tu propia web, también pueden ayudarte a posicionar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b="1" dirty="0" smtClean="0">
                <a:solidFill>
                  <a:schemeClr val="tx1"/>
                </a:solidFill>
              </a:rPr>
              <a:t>Consejos: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Enlaza a tus páginas internas utilizando Palabras Clave</a:t>
            </a:r>
            <a:r>
              <a:rPr lang="es-ES" sz="1800" dirty="0">
                <a:solidFill>
                  <a:schemeClr val="tx1"/>
                </a:solidFill>
              </a:rPr>
              <a:t> en el texto ancla (como acabo de hacer</a:t>
            </a:r>
            <a:r>
              <a:rPr lang="es-ES" sz="1800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Enlaza sólo con otras de tus páginas </a:t>
            </a:r>
            <a:r>
              <a:rPr lang="es-ES" sz="1800" b="1" dirty="0">
                <a:solidFill>
                  <a:schemeClr val="tx1"/>
                </a:solidFill>
              </a:rPr>
              <a:t>que tengan relación con el tema</a:t>
            </a:r>
            <a:r>
              <a:rPr lang="es-ES" sz="1800" dirty="0">
                <a:solidFill>
                  <a:schemeClr val="tx1"/>
                </a:solidFill>
              </a:rPr>
              <a:t> del que trata tu artículo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Puedes enlazar a una página que te interese potenciar </a:t>
            </a:r>
            <a:r>
              <a:rPr lang="es-ES" sz="1800" b="1" dirty="0">
                <a:solidFill>
                  <a:schemeClr val="tx1"/>
                </a:solidFill>
              </a:rPr>
              <a:t>al final de cada artículo, en la barra lateral</a:t>
            </a:r>
            <a:r>
              <a:rPr lang="es-ES" sz="1800" dirty="0">
                <a:solidFill>
                  <a:schemeClr val="tx1"/>
                </a:solidFill>
              </a:rPr>
              <a:t>, etc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Los menús conforman la estructura visible de tu web: </a:t>
            </a:r>
            <a:r>
              <a:rPr lang="es-ES" sz="1800" b="1" dirty="0">
                <a:solidFill>
                  <a:schemeClr val="tx1"/>
                </a:solidFill>
              </a:rPr>
              <a:t>el menú principal debería dar acceso a tus categorías o secciones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Todas las páginas </a:t>
            </a:r>
            <a:r>
              <a:rPr lang="es-ES" sz="1800" dirty="0">
                <a:solidFill>
                  <a:schemeClr val="tx1"/>
                </a:solidFill>
              </a:rPr>
              <a:t>deberían incluir tu menú principal.</a:t>
            </a:r>
          </a:p>
          <a:p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Velocidad de carga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96950" y="1347614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Google estima en 2 segundos el tiempo medio óptimo que una página debería tardar en cargarse.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¿Cómo medirlo?:</a:t>
            </a:r>
            <a:endParaRPr lang="es-ES" sz="18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52934" y="2980484"/>
            <a:ext cx="11881320" cy="56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u="sng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Pingdom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 http://tools.pingdom.com/</a:t>
            </a:r>
          </a:p>
        </p:txBody>
      </p:sp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42" y="2211710"/>
            <a:ext cx="5820778" cy="2186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524942" y="5092030"/>
            <a:ext cx="1188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u="sng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PageSpeed</a:t>
            </a:r>
            <a:r>
              <a:rPr lang="es-ES" sz="1800" b="1" u="sng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b="1" u="sng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Insights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https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://developers.google.com/speed/pagespeed/insights/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Dispone de Extensiones para Chrome y Firefox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78" y="5236046"/>
            <a:ext cx="4596642" cy="921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596950" y="7108254"/>
            <a:ext cx="11881320" cy="56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u="sng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Google </a:t>
            </a:r>
            <a:r>
              <a:rPr lang="es-ES" sz="1800" b="1" u="sng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Analytics</a:t>
            </a:r>
            <a:r>
              <a:rPr lang="es-ES" sz="18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: Comportamiento </a:t>
            </a:r>
            <a:r>
              <a:rPr lang="es-ES" sz="1800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Velocidad del sitio  Tiempos de página</a:t>
            </a:r>
            <a:endParaRPr lang="es-ES" sz="18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sitemap.xml e </a:t>
            </a:r>
            <a:r>
              <a:rPr lang="es-ES" dirty="0" err="1" smtClean="0"/>
              <a:t>indexabilidad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96950" y="1347614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Una vez que Google accede a una web, indexará una serie de páginas, si disponemos del archivo </a:t>
            </a:r>
            <a:r>
              <a:rPr lang="es-E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sitemap.xml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en el raíz de nuestro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rastreará el sitio de forma mas inteligente.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54493" y="2787774"/>
            <a:ext cx="4911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&lt;?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xml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version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="1.0" 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encoding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="UTF-8"?&gt;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urlset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xmlns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="http://www.sitemaps.org/schemas/sitemap/0.9"&gt;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loc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&gt;http://www.example.com/&lt;/loc&gt;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lastmod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&gt;2005-01-01&lt;/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lastmod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monthly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priority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&gt;0.8&lt;/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priority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loc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&gt;http://</a:t>
            </a:r>
            <a:r>
              <a:rPr lang="es-ES" sz="12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www.example.com/catalog?item=12&lt;/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loc&gt;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weekly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loc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&gt;http://</a:t>
            </a:r>
            <a:r>
              <a:rPr lang="es-ES" sz="12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www.example.com/catalog?item=73&lt;/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loc&gt;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lastmod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&gt;2004-12-23&lt;/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lastmod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   &lt;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weekly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changefreq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   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</a:p>
          <a:p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&lt;/</a:t>
            </a:r>
            <a:r>
              <a:rPr lang="es-ES" sz="1200" dirty="0" err="1">
                <a:solidFill>
                  <a:schemeClr val="tx2"/>
                </a:solidFill>
                <a:latin typeface="Trebuchet MS" panose="020B0603020202020204" pitchFamily="34" charset="0"/>
              </a:rPr>
              <a:t>urlset</a:t>
            </a:r>
            <a:r>
              <a:rPr lang="es-ES" sz="1200" dirty="0">
                <a:solidFill>
                  <a:schemeClr val="tx2"/>
                </a:solidFill>
                <a:latin typeface="Trebuchet MS" panose="020B0603020202020204" pitchFamily="34" charset="0"/>
              </a:rPr>
              <a:t>&gt;</a:t>
            </a:r>
            <a:endParaRPr lang="es-ES" sz="1200" dirty="0" smtClean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95445" y="6604198"/>
            <a:ext cx="11881320" cy="11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Generador online: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https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://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www.xml-sitemaps.com</a:t>
            </a: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74" y="2765275"/>
            <a:ext cx="5772186" cy="5195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3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</a:t>
            </a:r>
            <a:r>
              <a:rPr lang="es-ES" dirty="0" err="1" smtClean="0"/>
              <a:t>indexabilidad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96950" y="1611529"/>
            <a:ext cx="11881320" cy="56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¿Cómo comprobar que nuestra web ha sido indexada?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96950" y="2190213"/>
            <a:ext cx="580544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Mediante el comando </a:t>
            </a:r>
            <a:r>
              <a:rPr lang="es-ES" sz="1800" i="1" u="sng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directamente en Google, ej.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site:http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://www.arsys.es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Si tenemos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Webmastertools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de Google vinculado con nuestra web tendremos acceso al estado de la indexación de nuestro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en Google, indicarle cual es nuestro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sitemap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y solicitar revisiones. Además del estado de la indexación, nos indica problemas de seguridad, datos de tráfico de búsqueda, enlaces a la página web, mejoras de nuestro HTML…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85" y="1891958"/>
            <a:ext cx="5948115" cy="5720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4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 bwMode="auto">
          <a:xfrm>
            <a:off x="668958" y="5237820"/>
            <a:ext cx="3168352" cy="25905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s-E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pitchFamily="-109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robots.txt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96950" y="1347614"/>
            <a:ext cx="11881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Hay veces que no queremos que los buscadores accedan a cierto contenido, por lo que además del meta robots, disponemos del archivo robots.txt que se coloca en la raíz de nuestra web y le indica a los buscadores a donde pueden acceder para rastrear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URLs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Generadores Robot.txt: 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http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://tools.seobook.com/robots-txt/generator/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55029" y="5237820"/>
            <a:ext cx="2583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500" dirty="0">
                <a:latin typeface="Trebuchet MS" panose="020B0603020202020204" pitchFamily="34" charset="0"/>
              </a:rPr>
              <a:t>User-Agent: </a:t>
            </a:r>
            <a:r>
              <a:rPr lang="en-US" sz="1500" dirty="0" smtClean="0">
                <a:latin typeface="Trebuchet MS" panose="020B0603020202020204" pitchFamily="34" charset="0"/>
              </a:rPr>
              <a:t>*</a:t>
            </a:r>
          </a:p>
          <a:p>
            <a:pPr>
              <a:lnSpc>
                <a:spcPct val="200000"/>
              </a:lnSpc>
            </a:pPr>
            <a:r>
              <a:rPr lang="en-US" sz="1500" dirty="0" smtClean="0">
                <a:latin typeface="Trebuchet MS" panose="020B0603020202020204" pitchFamily="34" charset="0"/>
              </a:rPr>
              <a:t>Disallow</a:t>
            </a:r>
            <a:r>
              <a:rPr lang="en-US" sz="1500" dirty="0">
                <a:latin typeface="Trebuchet MS" panose="020B0603020202020204" pitchFamily="34" charset="0"/>
              </a:rPr>
              <a:t>: /include</a:t>
            </a:r>
            <a:r>
              <a:rPr lang="en-US" sz="1500" dirty="0" smtClean="0">
                <a:latin typeface="Trebuchet MS" panose="020B0603020202020204" pitchFamily="34" charset="0"/>
              </a:rPr>
              <a:t>/</a:t>
            </a:r>
          </a:p>
          <a:p>
            <a:pPr>
              <a:lnSpc>
                <a:spcPct val="200000"/>
              </a:lnSpc>
            </a:pPr>
            <a:endParaRPr lang="en-US" sz="1500" dirty="0"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500" dirty="0">
                <a:latin typeface="Trebuchet MS" panose="020B0603020202020204" pitchFamily="34" charset="0"/>
              </a:rPr>
              <a:t>User-Agent: </a:t>
            </a:r>
            <a:r>
              <a:rPr lang="en-US" sz="1500" dirty="0" err="1">
                <a:latin typeface="Trebuchet MS" panose="020B0603020202020204" pitchFamily="34" charset="0"/>
              </a:rPr>
              <a:t>Googlebot</a:t>
            </a:r>
            <a:endParaRPr lang="en-US" sz="1500" dirty="0"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500" dirty="0">
                <a:latin typeface="Trebuchet MS" panose="020B0603020202020204" pitchFamily="34" charset="0"/>
              </a:rPr>
              <a:t>Disallow: /</a:t>
            </a:r>
            <a:r>
              <a:rPr lang="en-US" sz="1500" dirty="0" err="1">
                <a:latin typeface="Trebuchet MS" panose="020B0603020202020204" pitchFamily="34" charset="0"/>
              </a:rPr>
              <a:t>img</a:t>
            </a:r>
            <a:r>
              <a:rPr lang="en-US" sz="1500" dirty="0">
                <a:latin typeface="Trebuchet MS" panose="020B0603020202020204" pitchFamily="34" charset="0"/>
              </a:rPr>
              <a:t>/</a:t>
            </a:r>
            <a:endParaRPr lang="es-ES" sz="1500" dirty="0" smtClean="0">
              <a:latin typeface="Trebuchet MS" panose="020B0603020202020204" pitchFamily="34" charset="0"/>
            </a:endParaRPr>
          </a:p>
        </p:txBody>
      </p:sp>
      <p:pic>
        <p:nvPicPr>
          <p:cNvPr id="3074" name="Picture 2" descr="C:\Users\jmbaquero\Documents\Desarrollos\WebInar\WebinarSEO 25022015\Imgs\Fotolia_47429607_Subscription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33" y="2666875"/>
            <a:ext cx="6735145" cy="51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Dominio y Servidor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96950" y="1491630"/>
            <a:ext cx="612068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6"/>
                </a:solidFill>
                <a:latin typeface="Trebuchet MS" panose="020B0603020202020204" pitchFamily="34" charset="0"/>
              </a:rPr>
              <a:t>Edad del dominio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cuanta mas antigüedad tenga el dominio, mejor valorado será por Google.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6"/>
                </a:solidFill>
                <a:latin typeface="Trebuchet MS" panose="020B0603020202020204" pitchFamily="34" charset="0"/>
              </a:rPr>
              <a:t>Fecha en la expira el dominio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Si se renueva por varios años indica a Google que tienes un compromiso con ese proyecto y es mejor valorado.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6"/>
                </a:solidFill>
                <a:latin typeface="Trebuchet MS" panose="020B0603020202020204" pitchFamily="34" charset="0"/>
              </a:rPr>
              <a:t>Cambio de propietario del dominio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Es negativo tener varios cambios de titularidad.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6"/>
                </a:solidFill>
                <a:latin typeface="Trebuchet MS" panose="020B0603020202020204" pitchFamily="34" charset="0"/>
              </a:rPr>
              <a:t>Orientación geográfica o GEO-</a:t>
            </a:r>
            <a:r>
              <a:rPr lang="es-ES" sz="1800" dirty="0" err="1" smtClean="0">
                <a:solidFill>
                  <a:schemeClr val="accent6"/>
                </a:solidFill>
                <a:latin typeface="Trebuchet MS" panose="020B0603020202020204" pitchFamily="34" charset="0"/>
              </a:rPr>
              <a:t>Targeting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La mejor manera de posicionarnos localmente es utilizar los dominios con la extensión del país (.es, .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uk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…) y que el servidor esté alojado allí.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6"/>
                </a:solidFill>
                <a:latin typeface="Trebuchet MS" panose="020B0603020202020204" pitchFamily="34" charset="0"/>
              </a:rPr>
              <a:t>Palabras clave en el dominio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30" y="1380356"/>
            <a:ext cx="5621893" cy="54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</a:t>
            </a:r>
            <a:r>
              <a:rPr lang="es-ES" dirty="0" err="1" smtClean="0"/>
              <a:t>Url</a:t>
            </a:r>
            <a:r>
              <a:rPr lang="es-ES" dirty="0" smtClean="0"/>
              <a:t> amigables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96950" y="1443429"/>
            <a:ext cx="113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URL no amigable: http://www.midominio.com?cat=123&amp;color=red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URL amigable: http://www.midominio.com/productos/chaqueta-roja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96950" y="2715766"/>
            <a:ext cx="11305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¿Qué nos aporta?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Incluir palabras clave en el navegador, con lo cual el posicionamiento SEO se ve afectado.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Son más recordables por las personas.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Nos permite categorizar mejor.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¿Qué debemos tener en cuenta?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Mantener direcciones cortas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Que aparezcan palabras clave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Separar las palabras con guiones altos.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Evitar Mayúsculas y caracteres extraños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Elimina palabras que no tengan relevancia</a:t>
            </a:r>
          </a:p>
        </p:txBody>
      </p:sp>
    </p:spTree>
    <p:extLst>
      <p:ext uri="{BB962C8B-B14F-4D97-AF65-F5344CB8AC3E}">
        <p14:creationId xmlns:p14="http://schemas.microsoft.com/office/powerpoint/2010/main" val="5953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Internos: Estructura HTML y Contenidos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pic>
        <p:nvPicPr>
          <p:cNvPr id="5122" name="Picture 2" descr="C:\Users\jmbaquero\Documents\Desarrollos\WebInar\WebinarSEO 25022015\Imgs\Fotolia_44074259_Subscription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8" y="1707654"/>
            <a:ext cx="4608512" cy="31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623008" y="1481752"/>
            <a:ext cx="70712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El contenido es el rey en estas últimas actualizaciones de Google, en la última actualización de su algoritmo,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Google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hummingbird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google ya reconoce el contenido y llega a “entender” las búsquedas que se están realizando y proporcionar resultados mas acorde, sobre todo a búsquedas concretas.</a:t>
            </a:r>
          </a:p>
          <a:p>
            <a:pPr>
              <a:lnSpc>
                <a:spcPct val="200000"/>
              </a:lnSpc>
            </a:pP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Ej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Posicionar Web  |  ¿Cómo tener mejor posición con mi página?</a:t>
            </a: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8958" y="5308054"/>
            <a:ext cx="11881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La estructura de nuestro HTML debe de estar lo mas limpia y ordenada posible, evitando la utilización de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javascript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dentro de lo posible, la utilización de títulos (H1, H2, H3,…) dentro del contenido y en el orden correspondiente, utilización de listas, utilización de las etiquetas &lt;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strong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&gt;&lt;/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strong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&gt; para resaltar el contenido,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El los enlaces indicar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title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y en las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imágnes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alt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y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title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Externos: Link </a:t>
            </a:r>
            <a:r>
              <a:rPr lang="es-ES" dirty="0" err="1" smtClean="0"/>
              <a:t>Building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44404" y="1275606"/>
            <a:ext cx="46085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Consiste en que otras páginas nos enlaces con ciertos términos que nos ayuden a posicionarnos, el intercambio de enlaces ya no funciona, por lo que hay que conseguir enlaces de calidad.</a:t>
            </a:r>
          </a:p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Hay muchas formas de conseguir que nos apunten desde otras webs: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Darse de alta en directorios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Conseguir que páginas con alto Page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rank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nos apunten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Enlaces desde Foros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Redes Sociales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…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86" y="1563638"/>
            <a:ext cx="6703719" cy="431225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421486" y="6104860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Page Rank: va de 0 a 10 e indica la relevancia que tiene una página para google. 0 Sería una página recién creada y 10 muy relevante en internet (pe. Twitter)</a:t>
            </a:r>
          </a:p>
        </p:txBody>
      </p:sp>
    </p:spTree>
    <p:extLst>
      <p:ext uri="{BB962C8B-B14F-4D97-AF65-F5344CB8AC3E}">
        <p14:creationId xmlns:p14="http://schemas.microsoft.com/office/powerpoint/2010/main" val="7196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actualizaciones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3251200" y="4659770"/>
            <a:ext cx="6499225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http://obamapacman.com/wp-content/uploads/2010/03/Google-Doctors-Apple-iPhone-Search-Engine-Query-Suggestions-Austin-Powers-Doctor-Evil-Parody.jpg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68958" y="1542141"/>
            <a:ext cx="1094521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Mobile </a:t>
            </a:r>
            <a:r>
              <a:rPr lang="es-ES" sz="1600" b="1" dirty="0" err="1">
                <a:solidFill>
                  <a:schemeClr val="tx1"/>
                </a:solidFill>
              </a:rPr>
              <a:t>First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Index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  <a:p>
            <a:endParaRPr lang="es-ES" sz="16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ES" sz="1600" dirty="0" smtClean="0">
                <a:solidFill>
                  <a:schemeClr val="tx1"/>
                </a:solidFill>
              </a:rPr>
              <a:t>AMP (</a:t>
            </a:r>
            <a:r>
              <a:rPr lang="es-ES" sz="1600" dirty="0" err="1" smtClean="0">
                <a:solidFill>
                  <a:schemeClr val="tx1"/>
                </a:solidFill>
              </a:rPr>
              <a:t>Accelerated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Mobiles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Pages</a:t>
            </a:r>
            <a:r>
              <a:rPr lang="es-ES" sz="1600" dirty="0" smtClean="0">
                <a:solidFill>
                  <a:schemeClr val="tx1"/>
                </a:solidFill>
              </a:rPr>
              <a:t>) nuestro gran </a:t>
            </a:r>
            <a:r>
              <a:rPr lang="es-ES" sz="1600" dirty="0" err="1" smtClean="0">
                <a:solidFill>
                  <a:schemeClr val="tx1"/>
                </a:solidFill>
              </a:rPr>
              <a:t>alidado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600" dirty="0" smtClean="0">
                <a:solidFill>
                  <a:schemeClr val="tx1"/>
                </a:solidFill>
              </a:rPr>
              <a:t>Mejora de las búsquedas por voz.</a:t>
            </a:r>
            <a:endParaRPr lang="es-ES" sz="1600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www.sistrix.es/wp-content/uploads/sites/22/2018/03/lingu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74" y="3059576"/>
            <a:ext cx="10035586" cy="476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36363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r>
              <a:rPr lang="es-ES" b="1" dirty="0"/>
              <a:t>Consejos para Optimizar </a:t>
            </a:r>
            <a:r>
              <a:rPr lang="es-ES" b="1" dirty="0" smtClean="0"/>
              <a:t>Enlaces </a:t>
            </a:r>
            <a:r>
              <a:rPr lang="es-ES" b="1" dirty="0"/>
              <a:t>Externos para el SEO </a:t>
            </a:r>
            <a:r>
              <a:rPr lang="es-ES" b="1" dirty="0" err="1"/>
              <a:t>On</a:t>
            </a:r>
            <a:r>
              <a:rPr lang="es-ES" b="1" dirty="0"/>
              <a:t> Page: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72396" y="1376645"/>
            <a:ext cx="108257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No enlaces "por enlazar", </a:t>
            </a:r>
            <a:r>
              <a:rPr lang="es-ES" sz="1800" b="1" dirty="0">
                <a:solidFill>
                  <a:schemeClr val="tx1"/>
                </a:solidFill>
              </a:rPr>
              <a:t>hazlo cuando esté justificado</a:t>
            </a:r>
            <a:r>
              <a:rPr lang="es-ES" sz="1800" dirty="0">
                <a:solidFill>
                  <a:schemeClr val="tx1"/>
                </a:solidFill>
              </a:rPr>
              <a:t>, para ayudar a reforzar tu artículo o porque la página de destino puede interesar a tus visitantes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Si no deseas "perder" a tus visitantes</a:t>
            </a:r>
            <a:r>
              <a:rPr lang="es-ES" sz="1800" dirty="0">
                <a:solidFill>
                  <a:schemeClr val="tx1"/>
                </a:solidFill>
              </a:rPr>
              <a:t>, utiliza el atributo </a:t>
            </a:r>
            <a:r>
              <a:rPr lang="es-ES" sz="1800" b="1" i="1" dirty="0">
                <a:solidFill>
                  <a:schemeClr val="tx1"/>
                </a:solidFill>
              </a:rPr>
              <a:t>target="_</a:t>
            </a:r>
            <a:r>
              <a:rPr lang="es-ES" sz="1800" b="1" i="1" dirty="0" err="1">
                <a:solidFill>
                  <a:schemeClr val="tx1"/>
                </a:solidFill>
              </a:rPr>
              <a:t>blank</a:t>
            </a:r>
            <a:r>
              <a:rPr lang="es-ES" sz="1800" b="1" i="1" dirty="0">
                <a:solidFill>
                  <a:schemeClr val="tx1"/>
                </a:solidFill>
              </a:rPr>
              <a:t>﻿"</a:t>
            </a:r>
            <a:r>
              <a:rPr lang="es-ES" sz="1800" dirty="0">
                <a:solidFill>
                  <a:schemeClr val="tx1"/>
                </a:solidFill>
              </a:rPr>
              <a:t> que abrirá la página de destino en una ventana o pestaña nueva, permitiendo al visitante seguir en tu página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No tengas miedo de utilizar enlaces de afiliado</a:t>
            </a:r>
            <a:r>
              <a:rPr lang="es-ES" sz="1800" dirty="0">
                <a:solidFill>
                  <a:schemeClr val="tx1"/>
                </a:solidFill>
              </a:rPr>
              <a:t>, pero debes marcarlos como "</a:t>
            </a:r>
            <a:r>
              <a:rPr lang="es-ES" sz="1800" i="1" dirty="0" err="1">
                <a:solidFill>
                  <a:schemeClr val="tx1"/>
                </a:solidFill>
              </a:rPr>
              <a:t>nofollow</a:t>
            </a:r>
            <a:r>
              <a:rPr lang="es-ES" sz="1800" dirty="0">
                <a:solidFill>
                  <a:schemeClr val="tx1"/>
                </a:solidFill>
              </a:rPr>
              <a:t>" para indicar a Google que no debe tenerlos en cuenta en tu perfil de enlaces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</a:rPr>
              <a:t>Igualmente </a:t>
            </a:r>
            <a:r>
              <a:rPr lang="es-ES" sz="1800" b="1" dirty="0">
                <a:solidFill>
                  <a:schemeClr val="tx1"/>
                </a:solidFill>
              </a:rPr>
              <a:t>debes marcar como "</a:t>
            </a:r>
            <a:r>
              <a:rPr lang="es-ES" sz="1800" b="1" i="1" dirty="0" err="1">
                <a:solidFill>
                  <a:schemeClr val="tx1"/>
                </a:solidFill>
              </a:rPr>
              <a:t>nofollow</a:t>
            </a:r>
            <a:r>
              <a:rPr lang="es-ES" sz="1800" b="1" dirty="0">
                <a:solidFill>
                  <a:schemeClr val="tx1"/>
                </a:solidFill>
              </a:rPr>
              <a:t>"</a:t>
            </a:r>
            <a:r>
              <a:rPr lang="es-ES" sz="1800" dirty="0">
                <a:solidFill>
                  <a:schemeClr val="tx1"/>
                </a:solidFill>
              </a:rPr>
              <a:t> los enlaces a páginas que, por su "reputación" o por su temática no desees que Google considere que están relacionadas con la tuya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  <a:endParaRPr lang="es-E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4" y="1119818"/>
            <a:ext cx="7068556" cy="706855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/>
              <a:t>Factores </a:t>
            </a:r>
            <a:r>
              <a:rPr lang="es-ES" dirty="0" smtClean="0"/>
              <a:t>Externos: Redes Sociales (SMO)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8958" y="3499934"/>
            <a:ext cx="5569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Social Media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Optimization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Apoyar a la marca por medio de las redes sociales a través de un conjunto de acciones en las redes sociales y publicaciones.</a:t>
            </a: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Herramientas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8958" y="1491630"/>
            <a:ext cx="11161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Posicionamiento SEO Arsys: Con esta herramienta, podremos ver el estado de algunos de los aspectos que hemos visto: metadatos,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u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sabilidad, robots.txt, </a:t>
            </a:r>
            <a:r>
              <a:rPr lang="es-ES" sz="1800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sitemap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densidad de palabras clave…</a:t>
            </a: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4" y="3061802"/>
            <a:ext cx="6110392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48" y="3829505"/>
            <a:ext cx="6843010" cy="4119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6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336" y="426651"/>
            <a:ext cx="10510931" cy="8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2384" rIns="0" bIns="102384" anchor="ctr"/>
          <a:lstStyle/>
          <a:p>
            <a:pPr marL="650138" indent="-650138">
              <a:defRPr/>
            </a:pPr>
            <a:r>
              <a:rPr lang="es-ES" sz="3400" b="1" kern="0" dirty="0" smtClean="0">
                <a:solidFill>
                  <a:srgbClr val="FFFFFF"/>
                </a:solidFill>
                <a:latin typeface="Calibri"/>
                <a:cs typeface="Calibri" pitchFamily="34" charset="0"/>
              </a:rPr>
              <a:t>¿Y para qué una tienda online?</a:t>
            </a:r>
            <a:endParaRPr lang="de-DE" sz="3400" b="1" kern="0" dirty="0">
              <a:solidFill>
                <a:srgbClr val="FFFFFF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Herramientas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5623008" y="4744408"/>
            <a:ext cx="17556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http://tools.pingdom.com/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8958" y="1491630"/>
            <a:ext cx="1116124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Woorank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En su versión gratuita tenemos acceso al estado de nuestra web en algunos aspectos que nos ayudan a mejorar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. (https://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www.woorank.com/es)</a:t>
            </a:r>
            <a:endParaRPr lang="es-E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Metric</a:t>
            </a:r>
            <a:r>
              <a:rPr lang="es-E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Spot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Parecida a la anterior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. (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https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://metricspot.com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/)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Google </a:t>
            </a: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Trends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Muestra los términos de búsqueda mas populares, pudiendo hacer comparaciones de marca (https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://www.google.es/trends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/)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Moz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Herramienta muy completa de pago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. (http://moz.com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/)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SemRush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 Comparación con la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competencia… (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hlinkClick r:id="rId4"/>
              </a:rPr>
              <a:t>http://es.semrush.com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  <a:hlinkClick r:id="rId4"/>
              </a:rPr>
              <a:t>/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Rank </a:t>
            </a:r>
            <a:r>
              <a:rPr lang="es-ES" sz="18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Tracker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hlinkClick r:id="rId5"/>
              </a:rPr>
              <a:t>http://www.seopowersuite.es/rank-tracker/?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  <a:hlinkClick r:id="rId5"/>
              </a:rPr>
              <a:t>a_contract_id=sps&amp;a_referer_id=581633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hlinkClick r:id="rId6"/>
              </a:rPr>
              <a:t>https://answerthepublic.com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  <a:hlinkClick r:id="rId6"/>
              </a:rPr>
              <a:t>/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https://www.serplab.co.uk/</a:t>
            </a:r>
          </a:p>
          <a:p>
            <a:pPr>
              <a:lnSpc>
                <a:spcPct val="200000"/>
              </a:lnSpc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hlinkClick r:id="rId7"/>
              </a:rPr>
              <a:t>http://tools.seochat.com/tools/code-to-text-ratio/?</a:t>
            </a:r>
            <a:r>
              <a:rPr lang="es-ES" sz="1800" dirty="0" smtClean="0">
                <a:solidFill>
                  <a:schemeClr val="tx1"/>
                </a:solidFill>
                <a:latin typeface="Trebuchet MS" panose="020B0603020202020204" pitchFamily="34" charset="0"/>
                <a:hlinkClick r:id="rId7"/>
              </a:rPr>
              <a:t>go=1&amp;tool=16&amp;url=arsys.es%2Fdominios%2Fregistros.html&amp;imageverify=9NQ6K&amp;timehsh=625359775779493d&amp;toolsubmit=Check+Ratio#sthash.YL0eTZfY.dpbs</a:t>
            </a: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s-ES" sz="1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actualizaciones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3251200" y="4659770"/>
            <a:ext cx="6499225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http://obamapacman.com/wp-content/uploads/2010/03/Google-Doctors-Apple-iPhone-Search-Engine-Query-Suggestions-Austin-Powers-Doctor-Evil-Parody.jpg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96950" y="1535031"/>
            <a:ext cx="10945216" cy="1046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b="1" dirty="0" smtClean="0">
              <a:solidFill>
                <a:schemeClr val="tx1"/>
              </a:solidFill>
            </a:endParaRPr>
          </a:p>
          <a:p>
            <a:r>
              <a:rPr lang="es-ES" sz="1600" b="1" dirty="0" smtClean="0">
                <a:solidFill>
                  <a:schemeClr val="tx1"/>
                </a:solidFill>
              </a:rPr>
              <a:t>El </a:t>
            </a:r>
            <a:r>
              <a:rPr lang="es-ES" sz="1600" b="1" dirty="0">
                <a:solidFill>
                  <a:schemeClr val="tx1"/>
                </a:solidFill>
              </a:rPr>
              <a:t>contenido sigue siendo el rey para el algoritmo de </a:t>
            </a:r>
            <a:r>
              <a:rPr lang="es-ES" sz="1600" b="1" dirty="0" smtClean="0">
                <a:solidFill>
                  <a:schemeClr val="tx1"/>
                </a:solidFill>
              </a:rPr>
              <a:t>Google.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Se premia mas la calidad que la cantidad.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Mayor cuidado por el SEO </a:t>
            </a:r>
            <a:r>
              <a:rPr lang="es-ES" sz="1600" dirty="0" err="1" smtClean="0">
                <a:solidFill>
                  <a:schemeClr val="tx1"/>
                </a:solidFill>
              </a:rPr>
              <a:t>OnPage</a:t>
            </a:r>
            <a:r>
              <a:rPr lang="es-ES" sz="1600" dirty="0" smtClean="0">
                <a:solidFill>
                  <a:schemeClr val="tx1"/>
                </a:solidFill>
              </a:rPr>
              <a:t> y SEO </a:t>
            </a:r>
            <a:r>
              <a:rPr lang="es-ES" sz="1600" dirty="0" err="1" smtClean="0">
                <a:solidFill>
                  <a:schemeClr val="tx1"/>
                </a:solidFill>
              </a:rPr>
              <a:t>OffPage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r>
              <a:rPr lang="es-ES" sz="1600" b="1" dirty="0">
                <a:solidFill>
                  <a:schemeClr val="tx1"/>
                </a:solidFill>
              </a:rPr>
              <a:t>Las redes sociales, grandes aliadas del algoritmo de </a:t>
            </a:r>
            <a:r>
              <a:rPr lang="es-ES" sz="1600" b="1" dirty="0" smtClean="0">
                <a:solidFill>
                  <a:schemeClr val="tx1"/>
                </a:solidFill>
              </a:rPr>
              <a:t>Google</a:t>
            </a: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r>
              <a:rPr lang="es-ES" sz="1600" b="1" dirty="0">
                <a:solidFill>
                  <a:schemeClr val="tx1"/>
                </a:solidFill>
              </a:rPr>
              <a:t>Seguridad y posicionamiento van de la mano</a:t>
            </a:r>
            <a:endParaRPr lang="es-ES" sz="1600" dirty="0">
              <a:solidFill>
                <a:schemeClr val="tx1"/>
              </a:solidFill>
            </a:endParaRPr>
          </a:p>
          <a:p>
            <a:r>
              <a:rPr lang="es-ES" sz="1600" dirty="0">
                <a:hlinkClick r:id="rId3"/>
              </a:rPr>
              <a:t/>
            </a:r>
            <a:br>
              <a:rPr lang="es-ES" sz="1600" dirty="0">
                <a:hlinkClick r:id="rId3"/>
              </a:rPr>
            </a:br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algoritmo google 2018 posicionami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26" y="4151721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tarjeta ro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2" y="3708573"/>
            <a:ext cx="57150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penalizaciones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421486" y="1779662"/>
            <a:ext cx="57606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tx1"/>
                </a:solidFill>
              </a:rPr>
              <a:t>Síntomas</a:t>
            </a:r>
          </a:p>
          <a:p>
            <a:endParaRPr lang="es-E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</a:rPr>
              <a:t>El </a:t>
            </a:r>
            <a:r>
              <a:rPr lang="es-ES" sz="1600" dirty="0">
                <a:solidFill>
                  <a:schemeClr val="tx1"/>
                </a:solidFill>
              </a:rPr>
              <a:t>tráfico orgánico procedente de Google se reduce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El sitio pierde visibilidad para algunas o todas las palabras clave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Ciertas páginas desaparecen de los resultados de búsqueda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El dominio deja de aparecer al buscarlo por su nombre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El dominio se </a:t>
            </a:r>
            <a:r>
              <a:rPr lang="es-ES" sz="1600" i="1" dirty="0" err="1">
                <a:solidFill>
                  <a:schemeClr val="tx1"/>
                </a:solidFill>
              </a:rPr>
              <a:t>desindexa</a:t>
            </a:r>
            <a:r>
              <a:rPr lang="es-ES" sz="1600" dirty="0">
                <a:solidFill>
                  <a:schemeClr val="tx1"/>
                </a:solidFill>
              </a:rPr>
              <a:t> del </a:t>
            </a:r>
            <a:r>
              <a:rPr lang="es-ES" sz="1600" dirty="0" smtClean="0">
                <a:solidFill>
                  <a:schemeClr val="tx1"/>
                </a:solidFill>
              </a:rPr>
              <a:t>buscador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r>
              <a:rPr lang="es-ES" sz="1600" b="1" dirty="0" smtClean="0">
                <a:solidFill>
                  <a:schemeClr val="tx1"/>
                </a:solidFill>
              </a:rPr>
              <a:t>Causas</a:t>
            </a:r>
          </a:p>
          <a:p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Crear enlaces artificiales para potenciar los rankings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Recargar las páginas de palabras clave para aumentar la relevancia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Copiar contenidos de otras páginas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Llenar el pie de página de enlaces sin relación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Hacer intercambios excesivos de enlaces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Comprar o vender </a:t>
            </a:r>
            <a:r>
              <a:rPr lang="es-ES" sz="1600" dirty="0" smtClean="0">
                <a:solidFill>
                  <a:schemeClr val="tx1"/>
                </a:solidFill>
              </a:rPr>
              <a:t>enlaces</a:t>
            </a: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Emplear textos ocultos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Mostrar un contenido al buscador y otro diferente al usuario</a:t>
            </a:r>
          </a:p>
          <a:p>
            <a:endParaRPr lang="es-ES" sz="1600" dirty="0">
              <a:solidFill>
                <a:schemeClr val="tx1"/>
              </a:solidFill>
            </a:endParaRPr>
          </a:p>
          <a:p>
            <a:endParaRPr lang="es-ES" sz="1600" b="1" dirty="0">
              <a:solidFill>
                <a:schemeClr val="tx1"/>
              </a:solidFill>
            </a:endParaRPr>
          </a:p>
          <a:p>
            <a:endParaRPr lang="es-ES" sz="1800" b="1" dirty="0" smtClean="0">
              <a:solidFill>
                <a:schemeClr val="tx1"/>
              </a:solidFill>
            </a:endParaRP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penalizaciones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68958" y="2053168"/>
            <a:ext cx="109452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Penalizaciones manuales</a:t>
            </a:r>
            <a:r>
              <a:rPr lang="es-ES" sz="1600" dirty="0">
                <a:solidFill>
                  <a:schemeClr val="tx1"/>
                </a:solidFill>
              </a:rPr>
              <a:t> – Se inician por dos razones, o bien tu sitio ha disparado una señal de alarma, o alguien ha enviado un informe de spam. Tras esto un miembro del buscador revisa tu sitio y, si es </a:t>
            </a:r>
            <a:r>
              <a:rPr lang="es-ES" sz="1600" dirty="0" err="1">
                <a:solidFill>
                  <a:schemeClr val="tx1"/>
                </a:solidFill>
              </a:rPr>
              <a:t>pertinenete</a:t>
            </a:r>
            <a:r>
              <a:rPr lang="es-ES" sz="1600" dirty="0">
                <a:solidFill>
                  <a:schemeClr val="tx1"/>
                </a:solidFill>
              </a:rPr>
              <a:t>, aplica una acción manual. Posteriormente recibes una notificación a través de </a:t>
            </a:r>
            <a:r>
              <a:rPr lang="es-ES" sz="1600" dirty="0" err="1" smtClean="0">
                <a:solidFill>
                  <a:schemeClr val="tx1"/>
                </a:solidFill>
              </a:rPr>
              <a:t>Search</a:t>
            </a:r>
            <a:r>
              <a:rPr lang="es-ES" sz="1600" dirty="0" smtClean="0">
                <a:solidFill>
                  <a:schemeClr val="tx1"/>
                </a:solidFill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</a:rPr>
              <a:t>Console</a:t>
            </a:r>
            <a:r>
              <a:rPr lang="es-ES" sz="1600" dirty="0" smtClean="0">
                <a:solidFill>
                  <a:schemeClr val="tx1"/>
                </a:solidFill>
              </a:rPr>
              <a:t>. </a:t>
            </a:r>
            <a:r>
              <a:rPr lang="es-ES" sz="1600" dirty="0">
                <a:solidFill>
                  <a:schemeClr val="tx1"/>
                </a:solidFill>
              </a:rPr>
              <a:t>Es el caso más grave y costoso de recuperar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endParaRPr lang="es-ES" sz="1600" dirty="0">
              <a:solidFill>
                <a:schemeClr val="tx1"/>
              </a:solidFill>
            </a:endParaRPr>
          </a:p>
          <a:p>
            <a:r>
              <a:rPr lang="es-ES" sz="1600" b="1" dirty="0">
                <a:solidFill>
                  <a:schemeClr val="tx1"/>
                </a:solidFill>
              </a:rPr>
              <a:t>Penalizaciones algorítmicas</a:t>
            </a:r>
            <a:r>
              <a:rPr lang="es-ES" sz="1600" dirty="0">
                <a:solidFill>
                  <a:schemeClr val="tx1"/>
                </a:solidFill>
              </a:rPr>
              <a:t> – Un algoritmo detecta que tu sitio incumple las directrices del buscador en cierto grado y automáticamente te aplica una sanción, como por ejemplo, un factor de -20 posiciones en el ranking. En este caso no recibes ningún tipo de notificación, pero es más fácil de solucionar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tx1"/>
                </a:solidFill>
              </a:rPr>
              <a:t>Panda</a:t>
            </a:r>
            <a:r>
              <a:rPr lang="es-ES" sz="1600" dirty="0" smtClean="0">
                <a:solidFill>
                  <a:schemeClr val="tx1"/>
                </a:solidFill>
              </a:rPr>
              <a:t>: El </a:t>
            </a:r>
            <a:r>
              <a:rPr lang="es-ES" sz="1600" dirty="0">
                <a:solidFill>
                  <a:schemeClr val="tx1"/>
                </a:solidFill>
              </a:rPr>
              <a:t>más popular, es un algoritmo que afecta a sitios que ofrecen contenido pobre y de mala calidad, así como anuncios en exceso. Se lanzó en febrero de 2011 y cuenta con más de una treintena de actualizaciones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err="1" smtClean="0">
                <a:solidFill>
                  <a:schemeClr val="tx1"/>
                </a:solidFill>
              </a:rPr>
              <a:t>Penguin</a:t>
            </a:r>
            <a:r>
              <a:rPr lang="es-ES" sz="1600" b="1" dirty="0" smtClean="0">
                <a:solidFill>
                  <a:schemeClr val="tx1"/>
                </a:solidFill>
              </a:rPr>
              <a:t>: E</a:t>
            </a:r>
            <a:r>
              <a:rPr lang="es-ES" sz="1600" dirty="0" smtClean="0">
                <a:solidFill>
                  <a:schemeClr val="tx1"/>
                </a:solidFill>
              </a:rPr>
              <a:t>ste </a:t>
            </a:r>
            <a:r>
              <a:rPr lang="es-ES" sz="1600" dirty="0">
                <a:solidFill>
                  <a:schemeClr val="tx1"/>
                </a:solidFill>
              </a:rPr>
              <a:t>otro algoritmo afecta a sitios que tratan de manipular los rankings mediante la creación de enlaces artificiales. Desde la primera versión de abril de 2012 se ha actualizado 6 </a:t>
            </a:r>
            <a:r>
              <a:rPr lang="es-ES" sz="1600" dirty="0" smtClean="0">
                <a:solidFill>
                  <a:schemeClr val="tx1"/>
                </a:solidFill>
              </a:rPr>
              <a:t>veces.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r>
              <a:rPr lang="es-ES" sz="1600" dirty="0">
                <a:solidFill>
                  <a:schemeClr val="tx1"/>
                </a:solidFill>
              </a:rPr>
              <a:t>Para saber si te a golpeado un algoritmo como Panda o </a:t>
            </a:r>
            <a:r>
              <a:rPr lang="es-ES" sz="1600" dirty="0" err="1">
                <a:solidFill>
                  <a:schemeClr val="tx1"/>
                </a:solidFill>
              </a:rPr>
              <a:t>Penguin</a:t>
            </a:r>
            <a:r>
              <a:rPr lang="es-ES" sz="1600" dirty="0">
                <a:solidFill>
                  <a:schemeClr val="tx1"/>
                </a:solidFill>
              </a:rPr>
              <a:t> lo más eficaz es comparar los datos de tráfico en </a:t>
            </a:r>
            <a:r>
              <a:rPr lang="es-ES" sz="1600" dirty="0" err="1" smtClean="0">
                <a:solidFill>
                  <a:schemeClr val="tx1"/>
                </a:solidFill>
              </a:rPr>
              <a:t>Analytics</a:t>
            </a:r>
            <a:r>
              <a:rPr lang="es-ES" sz="1600" dirty="0">
                <a:solidFill>
                  <a:schemeClr val="tx1"/>
                </a:solidFill>
              </a:rPr>
              <a:t> con las fechas de despliegue de los algoritmos. </a:t>
            </a:r>
            <a:endParaRPr lang="es-ES" sz="1600" dirty="0" smtClean="0">
              <a:solidFill>
                <a:schemeClr val="tx1"/>
              </a:solidFill>
            </a:endParaRPr>
          </a:p>
          <a:p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https://barracuda.digital/panguin-tool</a:t>
            </a:r>
            <a:r>
              <a:rPr lang="es-ES" sz="1600" dirty="0" smtClean="0">
                <a:solidFill>
                  <a:schemeClr val="tx1"/>
                </a:solidFill>
              </a:rPr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https://fruition.net/google-penalty-checker-tool</a:t>
            </a:r>
            <a:r>
              <a:rPr lang="es-ES" sz="1600" dirty="0" smtClean="0">
                <a:solidFill>
                  <a:schemeClr val="tx1"/>
                </a:solidFill>
              </a:rPr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http://www.hellobrave.com/google-penalty-checker-tool/</a:t>
            </a:r>
          </a:p>
          <a:p>
            <a:endParaRPr lang="es-ES" sz="1600" dirty="0">
              <a:solidFill>
                <a:schemeClr val="tx1"/>
              </a:solidFill>
            </a:endParaRPr>
          </a:p>
          <a:p>
            <a:endParaRPr lang="es-ES" sz="1800" b="1" dirty="0" smtClean="0">
              <a:solidFill>
                <a:schemeClr val="tx1"/>
              </a:solidFill>
            </a:endParaRPr>
          </a:p>
          <a:p>
            <a:endParaRPr lang="es-E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68958" y="555526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Algoritmo de Google, Colibrí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68958" y="2053168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</a:rPr>
              <a:t>Cambios del Algoritmo de Google con </a:t>
            </a:r>
            <a:r>
              <a:rPr lang="es-ES" sz="1600" b="1" dirty="0" err="1">
                <a:solidFill>
                  <a:schemeClr val="tx1"/>
                </a:solidFill>
              </a:rPr>
              <a:t>Hummingbird</a:t>
            </a:r>
            <a:endParaRPr lang="es-ES" sz="1600" b="1" dirty="0">
              <a:solidFill>
                <a:schemeClr val="tx1"/>
              </a:solidFill>
            </a:endParaRPr>
          </a:p>
          <a:p>
            <a:endParaRPr lang="es-ES" sz="1600" b="1" dirty="0" smtClean="0">
              <a:solidFill>
                <a:schemeClr val="tx1"/>
              </a:solidFill>
            </a:endParaRPr>
          </a:p>
          <a:p>
            <a:r>
              <a:rPr lang="es-ES" sz="1600" dirty="0" smtClean="0">
                <a:solidFill>
                  <a:schemeClr val="tx1"/>
                </a:solidFill>
              </a:rPr>
              <a:t>El principal objetivo de esta actualización era la calidad de contenido y la originalidad del mismo, dando ventaja a las webs con contenido propio, original e interesante.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5122" name="Picture 2" descr="impacto en las visi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66" y="4192462"/>
            <a:ext cx="6096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5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Título"/>
          <p:cNvSpPr txBox="1">
            <a:spLocks/>
          </p:cNvSpPr>
          <p:nvPr/>
        </p:nvSpPr>
        <p:spPr>
          <a:xfrm>
            <a:off x="682585" y="521523"/>
            <a:ext cx="10801200" cy="5760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91422" tIns="45710" rIns="91422" bIns="45710"/>
          <a:lstStyle>
            <a:lvl1pPr algn="l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>
                    <a:lumMod val="65000"/>
                  </a:schemeClr>
                </a:solidFill>
                <a:latin typeface="Trebuchet MS"/>
                <a:ea typeface="+mj-ea"/>
                <a:cs typeface="Trebuchet MS"/>
              </a:defRPr>
            </a:lvl1pPr>
            <a:lvl2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2pPr>
            <a:lvl3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3pPr>
            <a:lvl4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4pPr>
            <a:lvl5pPr algn="ctr" defTabSz="447587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5pPr>
            <a:lvl6pPr marL="2513853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6pPr>
            <a:lvl7pPr marL="2970914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7pPr>
            <a:lvl8pPr marL="3427980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8pPr>
            <a:lvl9pPr marL="3885045" indent="-228532" algn="ctr" defTabSz="449129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defRPr sz="840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</a:defRPr>
            </a:lvl9pPr>
          </a:lstStyle>
          <a:p>
            <a:pPr>
              <a:defRPr/>
            </a:pPr>
            <a:r>
              <a:rPr lang="es-ES" dirty="0" smtClean="0"/>
              <a:t>SEO</a:t>
            </a:r>
            <a:endParaRPr lang="es-ES" dirty="0"/>
          </a:p>
        </p:txBody>
      </p:sp>
      <p:pic>
        <p:nvPicPr>
          <p:cNvPr id="7170" name="Picture 2" descr="Resultado de imagen de SEO On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58" y="1995686"/>
            <a:ext cx="744548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daL68ZFk.h6dkoUEgfqw"/>
</p:tagLst>
</file>

<file path=ppt/theme/theme1.xml><?xml version="1.0" encoding="utf-8"?>
<a:theme xmlns:a="http://schemas.openxmlformats.org/drawingml/2006/main" name="Presentación PPT arsy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pitchFamily="-109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pitchFamily="-109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PPT arsys</Template>
  <TotalTime>27057</TotalTime>
  <Words>3774</Words>
  <Application>Microsoft Office PowerPoint</Application>
  <PresentationFormat>Personalizado</PresentationFormat>
  <Paragraphs>683</Paragraphs>
  <Slides>43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45" baseType="lpstr">
      <vt:lpstr>Presentación PPT arsys</vt:lpstr>
      <vt:lpstr>4_Office Theme</vt:lpstr>
      <vt:lpstr>Cómo posicionar tu web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Javier Salcedo Gadea</dc:creator>
  <cp:lastModifiedBy>José Mª Baquero García</cp:lastModifiedBy>
  <cp:revision>692</cp:revision>
  <cp:lastPrinted>2016-12-13T09:46:32Z</cp:lastPrinted>
  <dcterms:created xsi:type="dcterms:W3CDTF">2013-02-06T09:06:04Z</dcterms:created>
  <dcterms:modified xsi:type="dcterms:W3CDTF">2019-07-18T16:54:11Z</dcterms:modified>
</cp:coreProperties>
</file>